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7944" y="1839290"/>
            <a:ext cx="597611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17C9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EE793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25252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EE793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EE793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55936" y="5125210"/>
            <a:ext cx="2036063" cy="16962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3588" y="761"/>
            <a:ext cx="29209" cy="6857365"/>
          </a:xfrm>
          <a:custGeom>
            <a:avLst/>
            <a:gdLst/>
            <a:ahLst/>
            <a:cxnLst/>
            <a:rect l="l" t="t" r="r" b="b"/>
            <a:pathLst>
              <a:path w="29209" h="6857365">
                <a:moveTo>
                  <a:pt x="28956" y="0"/>
                </a:moveTo>
                <a:lnTo>
                  <a:pt x="0" y="0"/>
                </a:lnTo>
                <a:lnTo>
                  <a:pt x="0" y="6857235"/>
                </a:lnTo>
                <a:lnTo>
                  <a:pt x="28956" y="6857235"/>
                </a:lnTo>
                <a:lnTo>
                  <a:pt x="28956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1" y="761"/>
            <a:ext cx="11558270" cy="6858000"/>
          </a:xfrm>
          <a:custGeom>
            <a:avLst/>
            <a:gdLst/>
            <a:ahLst/>
            <a:cxnLst/>
            <a:rect l="l" t="t" r="r" b="b"/>
            <a:pathLst>
              <a:path w="11558270" h="6858000">
                <a:moveTo>
                  <a:pt x="0" y="6637020"/>
                </a:moveTo>
                <a:lnTo>
                  <a:pt x="11558016" y="6637020"/>
                </a:lnTo>
              </a:path>
              <a:path w="11558270" h="6858000">
                <a:moveTo>
                  <a:pt x="371856" y="0"/>
                </a:moveTo>
                <a:lnTo>
                  <a:pt x="371856" y="6857999"/>
                </a:lnTo>
              </a:path>
            </a:pathLst>
          </a:custGeom>
          <a:ln w="38100">
            <a:solidFill>
              <a:srgbClr val="EB6C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1" y="6526530"/>
            <a:ext cx="10608945" cy="1905"/>
          </a:xfrm>
          <a:custGeom>
            <a:avLst/>
            <a:gdLst/>
            <a:ahLst/>
            <a:cxnLst/>
            <a:rect l="l" t="t" r="r" b="b"/>
            <a:pathLst>
              <a:path w="10608945" h="1904">
                <a:moveTo>
                  <a:pt x="0" y="0"/>
                </a:moveTo>
                <a:lnTo>
                  <a:pt x="10608564" y="1828"/>
                </a:lnTo>
              </a:path>
            </a:pathLst>
          </a:custGeom>
          <a:ln w="28955">
            <a:solidFill>
              <a:srgbClr val="617C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0438" y="3174"/>
            <a:ext cx="923112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EE793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680" y="1267206"/>
            <a:ext cx="7682865" cy="197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25252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96116" y="6312305"/>
            <a:ext cx="24130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E3E3E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jpg"/><Relationship Id="rId13" Type="http://schemas.openxmlformats.org/officeDocument/2006/relationships/image" Target="../media/image53.png"/><Relationship Id="rId14" Type="http://schemas.openxmlformats.org/officeDocument/2006/relationships/image" Target="../media/image54.jpg"/><Relationship Id="rId15" Type="http://schemas.openxmlformats.org/officeDocument/2006/relationships/image" Target="../media/image5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0" Type="http://schemas.openxmlformats.org/officeDocument/2006/relationships/image" Target="../media/image64.jpg"/><Relationship Id="rId11" Type="http://schemas.openxmlformats.org/officeDocument/2006/relationships/image" Target="../media/image6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57.png"/><Relationship Id="rId4" Type="http://schemas.openxmlformats.org/officeDocument/2006/relationships/image" Target="../media/image73.jpg"/><Relationship Id="rId5" Type="http://schemas.openxmlformats.org/officeDocument/2006/relationships/image" Target="../media/image74.jpg"/><Relationship Id="rId6" Type="http://schemas.openxmlformats.org/officeDocument/2006/relationships/image" Target="../media/image75.png"/><Relationship Id="rId7" Type="http://schemas.openxmlformats.org/officeDocument/2006/relationships/image" Target="../media/image7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94.jpg"/><Relationship Id="rId5" Type="http://schemas.openxmlformats.org/officeDocument/2006/relationships/image" Target="../media/image95.png"/><Relationship Id="rId6" Type="http://schemas.openxmlformats.org/officeDocument/2006/relationships/image" Target="../media/image9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76.jpg"/><Relationship Id="rId5" Type="http://schemas.openxmlformats.org/officeDocument/2006/relationships/image" Target="../media/image97.jpg"/><Relationship Id="rId6" Type="http://schemas.openxmlformats.org/officeDocument/2006/relationships/image" Target="../media/image9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99.png"/><Relationship Id="rId5" Type="http://schemas.openxmlformats.org/officeDocument/2006/relationships/image" Target="../media/image76.jpg"/><Relationship Id="rId6" Type="http://schemas.openxmlformats.org/officeDocument/2006/relationships/image" Target="../media/image100.jpg"/><Relationship Id="rId7" Type="http://schemas.openxmlformats.org/officeDocument/2006/relationships/image" Target="../media/image10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Relationship Id="rId4" Type="http://schemas.openxmlformats.org/officeDocument/2006/relationships/image" Target="../media/image10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1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5" Type="http://schemas.openxmlformats.org/officeDocument/2006/relationships/image" Target="../media/image115.png"/><Relationship Id="rId6" Type="http://schemas.openxmlformats.org/officeDocument/2006/relationships/image" Target="../media/image11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jpg"/><Relationship Id="rId7" Type="http://schemas.openxmlformats.org/officeDocument/2006/relationships/image" Target="../media/image125.jpg"/><Relationship Id="rId8" Type="http://schemas.openxmlformats.org/officeDocument/2006/relationships/image" Target="../media/image126.jpg"/><Relationship Id="rId9" Type="http://schemas.openxmlformats.org/officeDocument/2006/relationships/image" Target="../media/image12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jp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Relationship Id="rId4" Type="http://schemas.openxmlformats.org/officeDocument/2006/relationships/image" Target="../media/image138.jpg"/><Relationship Id="rId5" Type="http://schemas.openxmlformats.org/officeDocument/2006/relationships/image" Target="../media/image139.jpg"/><Relationship Id="rId6" Type="http://schemas.openxmlformats.org/officeDocument/2006/relationships/image" Target="../media/image140.jpg"/><Relationship Id="rId7" Type="http://schemas.openxmlformats.org/officeDocument/2006/relationships/image" Target="../media/image13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jpg"/><Relationship Id="rId5" Type="http://schemas.openxmlformats.org/officeDocument/2006/relationships/image" Target="../media/image144.png"/><Relationship Id="rId6" Type="http://schemas.openxmlformats.org/officeDocument/2006/relationships/image" Target="../media/image145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jpg"/><Relationship Id="rId4" Type="http://schemas.openxmlformats.org/officeDocument/2006/relationships/image" Target="../media/image13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g"/><Relationship Id="rId3" Type="http://schemas.openxmlformats.org/officeDocument/2006/relationships/image" Target="../media/image151.jp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g"/><Relationship Id="rId3" Type="http://schemas.openxmlformats.org/officeDocument/2006/relationships/image" Target="../media/image15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9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68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jp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jp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3.jpg"/><Relationship Id="rId6" Type="http://schemas.openxmlformats.org/officeDocument/2006/relationships/image" Target="../media/image18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5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jp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90.png"/><Relationship Id="rId5" Type="http://schemas.openxmlformats.org/officeDocument/2006/relationships/image" Target="../media/image186.jpg"/><Relationship Id="rId6" Type="http://schemas.openxmlformats.org/officeDocument/2006/relationships/image" Target="../media/image191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4.jp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jpg"/><Relationship Id="rId3" Type="http://schemas.openxmlformats.org/officeDocument/2006/relationships/image" Target="../media/image199.jpg"/><Relationship Id="rId4" Type="http://schemas.openxmlformats.org/officeDocument/2006/relationships/image" Target="../media/image200.jp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7" Type="http://schemas.openxmlformats.org/officeDocument/2006/relationships/image" Target="../media/image20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16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6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0.png"/><Relationship Id="rId3" Type="http://schemas.openxmlformats.org/officeDocument/2006/relationships/image" Target="../media/image211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2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4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3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291" y="0"/>
            <a:ext cx="3081527" cy="152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964" y="1665858"/>
            <a:ext cx="57181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99794" marR="5080" indent="-887730">
              <a:lnSpc>
                <a:spcPct val="100000"/>
              </a:lnSpc>
              <a:spcBef>
                <a:spcPts val="95"/>
              </a:spcBef>
            </a:pPr>
            <a:r>
              <a:rPr dirty="0" u="none" sz="4000" spc="95" b="0">
                <a:solidFill>
                  <a:srgbClr val="617C9A"/>
                </a:solidFill>
                <a:latin typeface="Cambria"/>
                <a:cs typeface="Cambria"/>
              </a:rPr>
              <a:t>Maintien</a:t>
            </a:r>
            <a:r>
              <a:rPr dirty="0" u="none" sz="4000" spc="7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4000" spc="-45" b="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u="none" sz="4000" spc="7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4000" spc="85" b="0">
                <a:solidFill>
                  <a:srgbClr val="617C9A"/>
                </a:solidFill>
                <a:latin typeface="Cambria"/>
                <a:cs typeface="Cambria"/>
              </a:rPr>
              <a:t>Actualisation </a:t>
            </a:r>
            <a:r>
              <a:rPr dirty="0" u="none" sz="4000" spc="-86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4000" spc="50" b="0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u="none" sz="4000" spc="11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4000" spc="85" b="0">
                <a:solidFill>
                  <a:srgbClr val="617C9A"/>
                </a:solidFill>
                <a:latin typeface="Cambria"/>
                <a:cs typeface="Cambria"/>
              </a:rPr>
              <a:t>Compétences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1891" y="3212592"/>
            <a:ext cx="1799843" cy="17998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2" y="554482"/>
            <a:ext cx="7482205" cy="270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3200" spc="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L’Alerte</a:t>
            </a:r>
            <a:r>
              <a:rPr dirty="0" u="sng" sz="3200" spc="5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10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et</a:t>
            </a:r>
            <a:r>
              <a:rPr dirty="0" u="sng" sz="3200" spc="9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32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Protection</a:t>
            </a:r>
            <a:r>
              <a:rPr dirty="0" u="sng" sz="3200" spc="6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des</a:t>
            </a:r>
            <a:r>
              <a:rPr dirty="0" u="sng" sz="32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populations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00">
              <a:latin typeface="Cambria"/>
              <a:cs typeface="Cambria"/>
            </a:endParaRPr>
          </a:p>
          <a:p>
            <a:pPr algn="ctr" marL="1196340" marR="1188085">
              <a:lnSpc>
                <a:spcPct val="150100"/>
              </a:lnSpc>
            </a:pPr>
            <a:r>
              <a:rPr dirty="0" sz="3200" spc="45" b="1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32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80" b="1">
                <a:solidFill>
                  <a:srgbClr val="617C9A"/>
                </a:solidFill>
                <a:latin typeface="Cambria"/>
                <a:cs typeface="Cambria"/>
              </a:rPr>
              <a:t>Signal</a:t>
            </a:r>
            <a:r>
              <a:rPr dirty="0" sz="32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30" b="1">
                <a:solidFill>
                  <a:srgbClr val="617C9A"/>
                </a:solidFill>
                <a:latin typeface="Cambria"/>
                <a:cs typeface="Cambria"/>
              </a:rPr>
              <a:t>National</a:t>
            </a:r>
            <a:r>
              <a:rPr dirty="0" sz="32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5" b="1">
                <a:solidFill>
                  <a:srgbClr val="617C9A"/>
                </a:solidFill>
                <a:latin typeface="Cambria"/>
                <a:cs typeface="Cambria"/>
              </a:rPr>
              <a:t>d’Alerte </a:t>
            </a:r>
            <a:r>
              <a:rPr dirty="0" sz="3200" spc="-69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45" b="1">
                <a:solidFill>
                  <a:srgbClr val="EE7937"/>
                </a:solidFill>
                <a:latin typeface="Cambria"/>
                <a:cs typeface="Cambria"/>
              </a:rPr>
              <a:t>(SNA)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32" y="4265542"/>
            <a:ext cx="3961676" cy="17520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5793" y="2028400"/>
            <a:ext cx="1072940" cy="5975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607" y="190957"/>
            <a:ext cx="84277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"/>
              <a:t>L’alerte</a:t>
            </a:r>
            <a:r>
              <a:rPr dirty="0" sz="3200" spc="285"/>
              <a:t> </a:t>
            </a:r>
            <a:r>
              <a:rPr dirty="0" sz="3200" spc="-85"/>
              <a:t>est</a:t>
            </a:r>
            <a:r>
              <a:rPr dirty="0" sz="3200" spc="85"/>
              <a:t> </a:t>
            </a:r>
            <a:r>
              <a:rPr dirty="0" sz="3200" spc="40"/>
              <a:t>diffusée</a:t>
            </a:r>
            <a:r>
              <a:rPr dirty="0" sz="3200" spc="70"/>
              <a:t> </a:t>
            </a:r>
            <a:r>
              <a:rPr dirty="0" sz="3200" spc="-100"/>
              <a:t>par</a:t>
            </a:r>
            <a:r>
              <a:rPr dirty="0" sz="3200" spc="100"/>
              <a:t> </a:t>
            </a:r>
            <a:r>
              <a:rPr dirty="0" sz="3200" spc="30"/>
              <a:t>un</a:t>
            </a:r>
            <a:r>
              <a:rPr dirty="0" sz="3200" spc="90"/>
              <a:t> </a:t>
            </a:r>
            <a:r>
              <a:rPr dirty="0" sz="3200" spc="-25"/>
              <a:t>ensemble</a:t>
            </a:r>
            <a:r>
              <a:rPr dirty="0" sz="3200" spc="40"/>
              <a:t> </a:t>
            </a:r>
            <a:r>
              <a:rPr dirty="0" sz="3200" spc="20"/>
              <a:t>d’outils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5649" y="1469212"/>
            <a:ext cx="6708140" cy="1931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500" spc="-10" b="1">
                <a:solidFill>
                  <a:srgbClr val="575757"/>
                </a:solidFill>
                <a:latin typeface="Cambria"/>
                <a:cs typeface="Cambria"/>
              </a:rPr>
              <a:t>Sirène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5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500" spc="40" b="1">
                <a:solidFill>
                  <a:srgbClr val="617C9A"/>
                </a:solidFill>
                <a:latin typeface="Cambria"/>
                <a:cs typeface="Cambria"/>
              </a:rPr>
              <a:t>Médias</a:t>
            </a:r>
            <a:r>
              <a:rPr dirty="0" sz="25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35">
                <a:solidFill>
                  <a:srgbClr val="575757"/>
                </a:solidFill>
                <a:latin typeface="Cambria"/>
                <a:cs typeface="Cambria"/>
              </a:rPr>
              <a:t>(Radio</a:t>
            </a:r>
            <a:r>
              <a:rPr dirty="0" sz="25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20">
                <a:solidFill>
                  <a:srgbClr val="575757"/>
                </a:solidFill>
                <a:latin typeface="Cambria"/>
                <a:cs typeface="Cambria"/>
              </a:rPr>
              <a:t>France,</a:t>
            </a:r>
            <a:r>
              <a:rPr dirty="0" sz="25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5">
                <a:solidFill>
                  <a:srgbClr val="575757"/>
                </a:solidFill>
                <a:latin typeface="Cambria"/>
                <a:cs typeface="Cambria"/>
              </a:rPr>
              <a:t>France</a:t>
            </a:r>
            <a:r>
              <a:rPr dirty="0" sz="25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15">
                <a:solidFill>
                  <a:srgbClr val="575757"/>
                </a:solidFill>
                <a:latin typeface="Cambria"/>
                <a:cs typeface="Cambria"/>
              </a:rPr>
              <a:t>Télévisions)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5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500" spc="-30" b="1">
                <a:solidFill>
                  <a:srgbClr val="575757"/>
                </a:solidFill>
                <a:latin typeface="Cambria"/>
                <a:cs typeface="Cambria"/>
              </a:rPr>
              <a:t>Réseaux</a:t>
            </a:r>
            <a:r>
              <a:rPr dirty="0" sz="2500" spc="8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-35" b="1">
                <a:solidFill>
                  <a:srgbClr val="575757"/>
                </a:solidFill>
                <a:latin typeface="Cambria"/>
                <a:cs typeface="Cambria"/>
              </a:rPr>
              <a:t>sociaux</a:t>
            </a:r>
            <a:r>
              <a:rPr dirty="0" sz="2500" spc="10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5">
                <a:solidFill>
                  <a:srgbClr val="575757"/>
                </a:solidFill>
                <a:latin typeface="Cambria"/>
                <a:cs typeface="Cambria"/>
              </a:rPr>
              <a:t>(Twitter,</a:t>
            </a:r>
            <a:r>
              <a:rPr dirty="0" sz="25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30">
                <a:solidFill>
                  <a:srgbClr val="575757"/>
                </a:solidFill>
                <a:latin typeface="Cambria"/>
                <a:cs typeface="Cambria"/>
              </a:rPr>
              <a:t>Facebook,</a:t>
            </a:r>
            <a:r>
              <a:rPr dirty="0" sz="25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500" spc="75">
                <a:solidFill>
                  <a:srgbClr val="575757"/>
                </a:solidFill>
                <a:latin typeface="Cambria"/>
                <a:cs typeface="Cambria"/>
              </a:rPr>
              <a:t>Google)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649" y="4899405"/>
            <a:ext cx="9238615" cy="7112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6235" algn="l"/>
                <a:tab pos="1632585" algn="l"/>
                <a:tab pos="2172335" algn="l"/>
                <a:tab pos="4618355" algn="l"/>
                <a:tab pos="6296660" algn="l"/>
                <a:tab pos="8441055" algn="l"/>
                <a:tab pos="8973185" algn="l"/>
              </a:tabLst>
            </a:pPr>
            <a:r>
              <a:rPr dirty="0" sz="2500" spc="20" b="1">
                <a:solidFill>
                  <a:srgbClr val="617C9A"/>
                </a:solidFill>
                <a:latin typeface="Cambria"/>
                <a:cs typeface="Cambria"/>
              </a:rPr>
              <a:t>Canau</a:t>
            </a:r>
            <a:r>
              <a:rPr dirty="0" sz="2500" spc="25" b="1">
                <a:solidFill>
                  <a:srgbClr val="617C9A"/>
                </a:solidFill>
                <a:latin typeface="Cambria"/>
                <a:cs typeface="Cambria"/>
              </a:rPr>
              <a:t>x</a:t>
            </a:r>
            <a:r>
              <a:rPr dirty="0" sz="2500" b="1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-15" b="1">
                <a:solidFill>
                  <a:srgbClr val="617C9A"/>
                </a:solidFill>
                <a:latin typeface="Cambria"/>
                <a:cs typeface="Cambria"/>
              </a:rPr>
              <a:t>d</a:t>
            </a:r>
            <a:r>
              <a:rPr dirty="0" sz="2500" spc="-25" b="1">
                <a:solidFill>
                  <a:srgbClr val="617C9A"/>
                </a:solidFill>
                <a:latin typeface="Cambria"/>
                <a:cs typeface="Cambria"/>
              </a:rPr>
              <a:t>e</a:t>
            </a:r>
            <a:r>
              <a:rPr dirty="0" sz="2500" b="1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-30" b="1">
                <a:solidFill>
                  <a:srgbClr val="617C9A"/>
                </a:solidFill>
                <a:latin typeface="Cambria"/>
                <a:cs typeface="Cambria"/>
              </a:rPr>
              <a:t>co</a:t>
            </a:r>
            <a:r>
              <a:rPr dirty="0" sz="2500" spc="-40" b="1">
                <a:solidFill>
                  <a:srgbClr val="617C9A"/>
                </a:solidFill>
                <a:latin typeface="Cambria"/>
                <a:cs typeface="Cambria"/>
              </a:rPr>
              <a:t>m</a:t>
            </a:r>
            <a:r>
              <a:rPr dirty="0" sz="2500" spc="10" b="1">
                <a:solidFill>
                  <a:srgbClr val="617C9A"/>
                </a:solidFill>
                <a:latin typeface="Cambria"/>
                <a:cs typeface="Cambria"/>
              </a:rPr>
              <a:t>m</a:t>
            </a:r>
            <a:r>
              <a:rPr dirty="0" sz="2500" spc="15" b="1">
                <a:solidFill>
                  <a:srgbClr val="617C9A"/>
                </a:solidFill>
                <a:latin typeface="Cambria"/>
                <a:cs typeface="Cambria"/>
              </a:rPr>
              <a:t>u</a:t>
            </a:r>
            <a:r>
              <a:rPr dirty="0" sz="2500" spc="40" b="1">
                <a:solidFill>
                  <a:srgbClr val="617C9A"/>
                </a:solidFill>
                <a:latin typeface="Cambria"/>
                <a:cs typeface="Cambria"/>
              </a:rPr>
              <a:t>n</a:t>
            </a:r>
            <a:r>
              <a:rPr dirty="0" sz="2500" spc="25" b="1">
                <a:solidFill>
                  <a:srgbClr val="617C9A"/>
                </a:solidFill>
                <a:latin typeface="Cambria"/>
                <a:cs typeface="Cambria"/>
              </a:rPr>
              <a:t>i</a:t>
            </a:r>
            <a:r>
              <a:rPr dirty="0" sz="2500" spc="-75" b="1">
                <a:solidFill>
                  <a:srgbClr val="617C9A"/>
                </a:solidFill>
                <a:latin typeface="Cambria"/>
                <a:cs typeface="Cambria"/>
              </a:rPr>
              <a:t>c</a:t>
            </a:r>
            <a:r>
              <a:rPr dirty="0" sz="2500" spc="-80" b="1">
                <a:solidFill>
                  <a:srgbClr val="617C9A"/>
                </a:solidFill>
                <a:latin typeface="Cambria"/>
                <a:cs typeface="Cambria"/>
              </a:rPr>
              <a:t>a</a:t>
            </a:r>
            <a:r>
              <a:rPr dirty="0" sz="2500" spc="-15" b="1">
                <a:solidFill>
                  <a:srgbClr val="617C9A"/>
                </a:solidFill>
                <a:latin typeface="Cambria"/>
                <a:cs typeface="Cambria"/>
              </a:rPr>
              <a:t>tion</a:t>
            </a:r>
            <a:r>
              <a:rPr dirty="0" sz="2500" b="1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-120">
                <a:solidFill>
                  <a:srgbClr val="617C9A"/>
                </a:solidFill>
                <a:latin typeface="Cambria"/>
                <a:cs typeface="Cambria"/>
              </a:rPr>
              <a:t>(</a:t>
            </a:r>
            <a:r>
              <a:rPr dirty="0" sz="2500" spc="50">
                <a:solidFill>
                  <a:srgbClr val="617C9A"/>
                </a:solidFill>
                <a:latin typeface="Cambria"/>
                <a:cs typeface="Cambria"/>
              </a:rPr>
              <a:t>Panneaux</a:t>
            </a:r>
            <a:r>
              <a:rPr dirty="0" sz="2500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70">
                <a:solidFill>
                  <a:srgbClr val="617C9A"/>
                </a:solidFill>
                <a:latin typeface="Cambria"/>
                <a:cs typeface="Cambria"/>
              </a:rPr>
              <a:t>d’inf</a:t>
            </a:r>
            <a:r>
              <a:rPr dirty="0" sz="2500" spc="105">
                <a:solidFill>
                  <a:srgbClr val="617C9A"/>
                </a:solidFill>
                <a:latin typeface="Cambria"/>
                <a:cs typeface="Cambria"/>
              </a:rPr>
              <a:t>o</a:t>
            </a:r>
            <a:r>
              <a:rPr dirty="0" sz="2500" spc="25">
                <a:solidFill>
                  <a:srgbClr val="617C9A"/>
                </a:solidFill>
                <a:latin typeface="Cambria"/>
                <a:cs typeface="Cambria"/>
              </a:rPr>
              <a:t>r</a:t>
            </a:r>
            <a:r>
              <a:rPr dirty="0" sz="2500" spc="60">
                <a:solidFill>
                  <a:srgbClr val="617C9A"/>
                </a:solidFill>
                <a:latin typeface="Cambria"/>
                <a:cs typeface="Cambria"/>
              </a:rPr>
              <a:t>m</a:t>
            </a:r>
            <a:r>
              <a:rPr dirty="0" sz="2500" spc="10">
                <a:solidFill>
                  <a:srgbClr val="617C9A"/>
                </a:solidFill>
                <a:latin typeface="Cambria"/>
                <a:cs typeface="Cambria"/>
              </a:rPr>
              <a:t>at</a:t>
            </a:r>
            <a:r>
              <a:rPr dirty="0" sz="2500" spc="10">
                <a:solidFill>
                  <a:srgbClr val="617C9A"/>
                </a:solidFill>
                <a:latin typeface="Cambria"/>
                <a:cs typeface="Cambria"/>
              </a:rPr>
              <a:t>i</a:t>
            </a:r>
            <a:r>
              <a:rPr dirty="0" sz="2500" spc="45">
                <a:solidFill>
                  <a:srgbClr val="617C9A"/>
                </a:solidFill>
                <a:latin typeface="Cambria"/>
                <a:cs typeface="Cambria"/>
              </a:rPr>
              <a:t>on</a:t>
            </a:r>
            <a:r>
              <a:rPr dirty="0" sz="2500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55">
                <a:solidFill>
                  <a:srgbClr val="617C9A"/>
                </a:solidFill>
                <a:latin typeface="Cambria"/>
                <a:cs typeface="Cambria"/>
              </a:rPr>
              <a:t>d</a:t>
            </a:r>
            <a:r>
              <a:rPr dirty="0" sz="2500" spc="50">
                <a:solidFill>
                  <a:srgbClr val="617C9A"/>
                </a:solidFill>
                <a:latin typeface="Cambria"/>
                <a:cs typeface="Cambria"/>
              </a:rPr>
              <a:t>e</a:t>
            </a:r>
            <a:r>
              <a:rPr dirty="0" sz="2500">
                <a:solidFill>
                  <a:srgbClr val="617C9A"/>
                </a:solidFill>
                <a:latin typeface="Cambria"/>
                <a:cs typeface="Cambria"/>
              </a:rPr>
              <a:t>	</a:t>
            </a:r>
            <a:r>
              <a:rPr dirty="0" sz="2500" spc="30">
                <a:solidFill>
                  <a:srgbClr val="617C9A"/>
                </a:solidFill>
                <a:latin typeface="Cambria"/>
                <a:cs typeface="Cambria"/>
              </a:rPr>
              <a:t>la  </a:t>
            </a:r>
            <a:r>
              <a:rPr dirty="0" sz="2500" spc="145">
                <a:solidFill>
                  <a:srgbClr val="617C9A"/>
                </a:solidFill>
                <a:latin typeface="Cambria"/>
                <a:cs typeface="Cambria"/>
              </a:rPr>
              <a:t>RATP,</a:t>
            </a:r>
            <a:r>
              <a:rPr dirty="0" sz="2500" spc="9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80">
                <a:solidFill>
                  <a:srgbClr val="617C9A"/>
                </a:solidFill>
                <a:latin typeface="Cambria"/>
                <a:cs typeface="Cambria"/>
              </a:rPr>
              <a:t>Vinci</a:t>
            </a:r>
            <a:r>
              <a:rPr dirty="0" sz="25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60">
                <a:solidFill>
                  <a:srgbClr val="617C9A"/>
                </a:solidFill>
                <a:latin typeface="Cambria"/>
                <a:cs typeface="Cambria"/>
              </a:rPr>
              <a:t>Autoroutes,</a:t>
            </a:r>
            <a:r>
              <a:rPr dirty="0" sz="25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5">
                <a:solidFill>
                  <a:srgbClr val="617C9A"/>
                </a:solidFill>
                <a:latin typeface="Cambria"/>
                <a:cs typeface="Cambria"/>
              </a:rPr>
              <a:t>France</a:t>
            </a:r>
            <a:r>
              <a:rPr dirty="0" sz="25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35">
                <a:solidFill>
                  <a:srgbClr val="617C9A"/>
                </a:solidFill>
                <a:latin typeface="Cambria"/>
                <a:cs typeface="Cambria"/>
              </a:rPr>
              <a:t>Télévisions,</a:t>
            </a:r>
            <a:r>
              <a:rPr dirty="0" sz="25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500" spc="20">
                <a:solidFill>
                  <a:srgbClr val="617C9A"/>
                </a:solidFill>
                <a:latin typeface="Cambria"/>
                <a:cs typeface="Cambria"/>
              </a:rPr>
              <a:t>Radio-France)</a:t>
            </a:r>
            <a:endParaRPr sz="25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0579" y="1147572"/>
            <a:ext cx="2350007" cy="9860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4147" y="3633215"/>
            <a:ext cx="1642872" cy="12115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892" y="834390"/>
            <a:ext cx="25831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pc="8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Cas</a:t>
            </a:r>
            <a:r>
              <a:rPr dirty="0" u="sng" spc="5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pc="-5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particulier</a:t>
            </a:r>
            <a:r>
              <a:rPr dirty="0" u="sng" spc="6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pc="-8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892" y="1686306"/>
            <a:ext cx="5402580" cy="4266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r>
              <a:rPr dirty="0" sz="2600" spc="80">
                <a:solidFill>
                  <a:srgbClr val="575757"/>
                </a:solidFill>
                <a:latin typeface="Cambria"/>
                <a:cs typeface="Cambria"/>
              </a:rPr>
              <a:t>Devant</a:t>
            </a:r>
            <a:r>
              <a:rPr dirty="0" sz="26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55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50" b="1">
                <a:solidFill>
                  <a:srgbClr val="575757"/>
                </a:solidFill>
                <a:latin typeface="Cambria"/>
                <a:cs typeface="Cambria"/>
              </a:rPr>
              <a:t>attaque</a:t>
            </a:r>
            <a:r>
              <a:rPr dirty="0" sz="26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95" b="1">
                <a:solidFill>
                  <a:srgbClr val="575757"/>
                </a:solidFill>
                <a:latin typeface="Cambria"/>
                <a:cs typeface="Cambria"/>
              </a:rPr>
              <a:t>terroriste </a:t>
            </a:r>
            <a:r>
              <a:rPr dirty="0" sz="2600" spc="-5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b="1">
                <a:solidFill>
                  <a:srgbClr val="575757"/>
                </a:solidFill>
                <a:latin typeface="Cambria"/>
                <a:cs typeface="Cambria"/>
              </a:rPr>
              <a:t>ou</a:t>
            </a:r>
            <a:r>
              <a:rPr dirty="0" sz="26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5" b="1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6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575757"/>
                </a:solidFill>
                <a:latin typeface="Cambria"/>
                <a:cs typeface="Cambria"/>
              </a:rPr>
              <a:t>situation</a:t>
            </a:r>
            <a:r>
              <a:rPr dirty="0" sz="26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6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-5" b="1">
                <a:solidFill>
                  <a:srgbClr val="575757"/>
                </a:solidFill>
                <a:latin typeface="Cambria"/>
                <a:cs typeface="Cambria"/>
              </a:rPr>
              <a:t>violence,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dirty="0" sz="26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6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SST</a:t>
            </a:r>
            <a:r>
              <a:rPr dirty="0" sz="26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5">
                <a:solidFill>
                  <a:srgbClr val="575757"/>
                </a:solidFill>
                <a:latin typeface="Cambria"/>
                <a:cs typeface="Cambria"/>
              </a:rPr>
              <a:t>doit-être</a:t>
            </a:r>
            <a:r>
              <a:rPr dirty="0" sz="2600" spc="9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30">
                <a:solidFill>
                  <a:srgbClr val="575757"/>
                </a:solidFill>
                <a:latin typeface="Cambria"/>
                <a:cs typeface="Cambria"/>
              </a:rPr>
              <a:t>capable</a:t>
            </a:r>
            <a:r>
              <a:rPr dirty="0" sz="26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d’appliquer </a:t>
            </a:r>
            <a:r>
              <a:rPr dirty="0" sz="26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5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6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30">
                <a:solidFill>
                  <a:srgbClr val="575757"/>
                </a:solidFill>
                <a:latin typeface="Cambria"/>
                <a:cs typeface="Cambria"/>
              </a:rPr>
              <a:t>consignes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20">
                <a:solidFill>
                  <a:srgbClr val="575757"/>
                </a:solidFill>
                <a:latin typeface="Cambria"/>
                <a:cs typeface="Cambria"/>
              </a:rPr>
              <a:t>nationales</a:t>
            </a:r>
            <a:r>
              <a:rPr dirty="0" sz="26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6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5">
                <a:solidFill>
                  <a:srgbClr val="575757"/>
                </a:solidFill>
                <a:latin typeface="Cambria"/>
                <a:cs typeface="Cambria"/>
              </a:rPr>
              <a:t>sécurité </a:t>
            </a:r>
            <a:r>
              <a:rPr dirty="0" sz="2600" spc="10">
                <a:solidFill>
                  <a:srgbClr val="575757"/>
                </a:solidFill>
                <a:latin typeface="Cambria"/>
                <a:cs typeface="Cambria"/>
              </a:rPr>
              <a:t> éditées</a:t>
            </a:r>
            <a:r>
              <a:rPr dirty="0" sz="26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30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26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600" spc="9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10">
                <a:solidFill>
                  <a:srgbClr val="575757"/>
                </a:solidFill>
                <a:latin typeface="Cambria"/>
                <a:cs typeface="Cambria"/>
              </a:rPr>
              <a:t>ministère</a:t>
            </a:r>
            <a:r>
              <a:rPr dirty="0" sz="26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6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6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600" spc="20">
                <a:solidFill>
                  <a:srgbClr val="575757"/>
                </a:solidFill>
                <a:latin typeface="Cambria"/>
                <a:cs typeface="Cambria"/>
              </a:rPr>
              <a:t>l’intérieur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 b="1">
                <a:solidFill>
                  <a:srgbClr val="575757"/>
                </a:solidFill>
                <a:latin typeface="Cambria"/>
                <a:cs typeface="Cambria"/>
              </a:rPr>
              <a:t>S’échapper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75" b="1">
                <a:solidFill>
                  <a:srgbClr val="617C9A"/>
                </a:solidFill>
                <a:latin typeface="Cambria"/>
                <a:cs typeface="Cambria"/>
              </a:rPr>
              <a:t>Se</a:t>
            </a:r>
            <a:r>
              <a:rPr dirty="0" sz="2400" spc="3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70" b="1">
                <a:solidFill>
                  <a:srgbClr val="617C9A"/>
                </a:solidFill>
                <a:latin typeface="Cambria"/>
                <a:cs typeface="Cambria"/>
              </a:rPr>
              <a:t>cacher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30" b="1">
                <a:solidFill>
                  <a:srgbClr val="617C9A"/>
                </a:solidFill>
                <a:latin typeface="Cambria"/>
                <a:cs typeface="Cambria"/>
              </a:rPr>
              <a:t>Réaliser</a:t>
            </a:r>
            <a:r>
              <a:rPr dirty="0" sz="24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617C9A"/>
                </a:solidFill>
                <a:latin typeface="Cambria"/>
                <a:cs typeface="Cambria"/>
              </a:rPr>
              <a:t>gestes</a:t>
            </a:r>
            <a:r>
              <a:rPr dirty="0" sz="24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55" b="1">
                <a:solidFill>
                  <a:srgbClr val="617C9A"/>
                </a:solidFill>
                <a:latin typeface="Cambria"/>
                <a:cs typeface="Cambria"/>
              </a:rPr>
              <a:t>secours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0" b="1">
                <a:solidFill>
                  <a:srgbClr val="575757"/>
                </a:solidFill>
                <a:latin typeface="Cambria"/>
                <a:cs typeface="Cambria"/>
              </a:rPr>
              <a:t>Rester</a:t>
            </a:r>
            <a:r>
              <a:rPr dirty="0" sz="24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 b="1">
                <a:solidFill>
                  <a:srgbClr val="575757"/>
                </a:solidFill>
                <a:latin typeface="Cambria"/>
                <a:cs typeface="Cambria"/>
              </a:rPr>
              <a:t>vigilant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6031" y="33528"/>
            <a:ext cx="2776728" cy="1647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6868" y="1889967"/>
            <a:ext cx="3115058" cy="44893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944" y="1967560"/>
            <a:ext cx="44056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/>
              <a:t>Les</a:t>
            </a:r>
            <a:r>
              <a:rPr dirty="0" sz="3600" spc="85"/>
              <a:t> </a:t>
            </a:r>
            <a:r>
              <a:rPr dirty="0" sz="3600" spc="-60"/>
              <a:t>gestes</a:t>
            </a:r>
            <a:r>
              <a:rPr dirty="0" sz="3600" spc="90"/>
              <a:t> </a:t>
            </a:r>
            <a:r>
              <a:rPr dirty="0" sz="3600" spc="-40"/>
              <a:t>de</a:t>
            </a:r>
            <a:r>
              <a:rPr dirty="0" sz="3600" spc="90"/>
              <a:t> </a:t>
            </a:r>
            <a:r>
              <a:rPr dirty="0" sz="3600" spc="-85"/>
              <a:t>secours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13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7459" y="288036"/>
            <a:ext cx="1588007" cy="15880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140" y="3614420"/>
            <a:ext cx="7302500" cy="285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72229">
              <a:lnSpc>
                <a:spcPct val="100000"/>
              </a:lnSpc>
              <a:spcBef>
                <a:spcPts val="100"/>
              </a:spcBef>
            </a:pPr>
            <a:r>
              <a:rPr dirty="0" u="sng" sz="3600" spc="-3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4</a:t>
            </a:r>
            <a:r>
              <a:rPr dirty="0" u="sng" sz="3600" spc="10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3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ACTIONS</a:t>
            </a:r>
            <a:endParaRPr sz="3600">
              <a:latin typeface="Cambria"/>
              <a:cs typeface="Cambria"/>
            </a:endParaRPr>
          </a:p>
          <a:p>
            <a:pPr algn="ctr" marL="3757929">
              <a:lnSpc>
                <a:spcPts val="4235"/>
              </a:lnSpc>
            </a:pPr>
            <a:r>
              <a:rPr dirty="0" u="sng" sz="3600" spc="-1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à</a:t>
            </a:r>
            <a:r>
              <a:rPr dirty="0" u="sng" sz="3600" spc="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1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mettre</a:t>
            </a:r>
            <a:r>
              <a:rPr dirty="0" u="sng" sz="3600" spc="9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3600" spc="8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place</a:t>
            </a:r>
            <a:endParaRPr sz="3600">
              <a:latin typeface="Cambria"/>
              <a:cs typeface="Cambria"/>
            </a:endParaRPr>
          </a:p>
          <a:p>
            <a:pPr algn="ctr" marL="3681095">
              <a:lnSpc>
                <a:spcPts val="7115"/>
              </a:lnSpc>
            </a:pPr>
            <a:r>
              <a:rPr dirty="0" sz="6000" spc="-50" b="1">
                <a:solidFill>
                  <a:srgbClr val="617C9A"/>
                </a:solidFill>
                <a:latin typeface="Cambria"/>
                <a:cs typeface="Cambria"/>
              </a:rPr>
              <a:t>?</a:t>
            </a:r>
            <a:endParaRPr sz="6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435"/>
              </a:spcBef>
            </a:pPr>
            <a:r>
              <a:rPr dirty="0" sz="1800" spc="85">
                <a:solidFill>
                  <a:srgbClr val="575757"/>
                </a:solidFill>
                <a:latin typeface="Cambria"/>
                <a:cs typeface="Cambria"/>
              </a:rPr>
              <a:t>Guide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données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techniques</a:t>
            </a:r>
            <a:r>
              <a:rPr dirty="0" sz="18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2019/INRS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5372" y="384047"/>
            <a:ext cx="1306068" cy="111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870" y="496265"/>
            <a:ext cx="2590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55" b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95372" y="1524000"/>
            <a:ext cx="2310765" cy="2265045"/>
            <a:chOff x="2595372" y="1524000"/>
            <a:chExt cx="2310765" cy="2265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948" y="1524000"/>
              <a:ext cx="970788" cy="1118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372" y="2670047"/>
              <a:ext cx="943355" cy="1118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624" y="2670047"/>
              <a:ext cx="1056131" cy="11186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744" y="3884676"/>
            <a:ext cx="928116" cy="111861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93620" y="5282183"/>
            <a:ext cx="4076700" cy="1576070"/>
            <a:chOff x="2293620" y="5282183"/>
            <a:chExt cx="4076700" cy="157607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3620" y="5282183"/>
              <a:ext cx="4076700" cy="15758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8004" y="5361430"/>
              <a:ext cx="1766316" cy="14965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1944" y="5361430"/>
              <a:ext cx="1312164" cy="14965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3255" y="5361430"/>
              <a:ext cx="1807464" cy="14965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8344" y="5361430"/>
              <a:ext cx="1252727" cy="14965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317495" y="1636902"/>
            <a:ext cx="3517900" cy="4729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8015" indent="-5080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628650" algn="l"/>
              </a:tabLst>
            </a:pPr>
            <a:r>
              <a:rPr dirty="0" sz="4000" spc="65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dirty="0" sz="4000" spc="65">
                <a:solidFill>
                  <a:srgbClr val="617C9A"/>
                </a:solidFill>
                <a:latin typeface="Cambria"/>
                <a:cs typeface="Cambria"/>
              </a:rPr>
              <a:t>xaminer</a:t>
            </a:r>
            <a:endParaRPr sz="4000">
              <a:latin typeface="Cambria"/>
              <a:cs typeface="Cambria"/>
            </a:endParaRPr>
          </a:p>
          <a:p>
            <a:pPr marL="591185" indent="-508000">
              <a:lnSpc>
                <a:spcPct val="100000"/>
              </a:lnSpc>
              <a:spcBef>
                <a:spcPts val="4225"/>
              </a:spcBef>
              <a:buAutoNum type="arabicPeriod" startAt="2"/>
              <a:tabLst>
                <a:tab pos="591820" algn="l"/>
              </a:tabLst>
            </a:pPr>
            <a:r>
              <a:rPr dirty="0" sz="4000" spc="10">
                <a:solidFill>
                  <a:srgbClr val="FF0000"/>
                </a:solidFill>
                <a:latin typeface="Cambria"/>
                <a:cs typeface="Cambria"/>
              </a:rPr>
              <a:t>F</a:t>
            </a:r>
            <a:r>
              <a:rPr dirty="0" sz="4000" spc="10">
                <a:solidFill>
                  <a:srgbClr val="575757"/>
                </a:solidFill>
                <a:latin typeface="Cambria"/>
                <a:cs typeface="Cambria"/>
              </a:rPr>
              <a:t>aire</a:t>
            </a:r>
            <a:r>
              <a:rPr dirty="0" sz="4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4000" spc="55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dirty="0" sz="4000" spc="55">
                <a:solidFill>
                  <a:srgbClr val="575757"/>
                </a:solidFill>
                <a:latin typeface="Cambria"/>
                <a:cs typeface="Cambria"/>
              </a:rPr>
              <a:t>lerter</a:t>
            </a:r>
            <a:endParaRPr sz="4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mbria"/>
              <a:buAutoNum type="arabicPeriod" startAt="2"/>
            </a:pPr>
            <a:endParaRPr sz="4050">
              <a:latin typeface="Cambria"/>
              <a:cs typeface="Cambria"/>
            </a:endParaRPr>
          </a:p>
          <a:p>
            <a:pPr marL="520065" indent="-508000">
              <a:lnSpc>
                <a:spcPct val="100000"/>
              </a:lnSpc>
              <a:buAutoNum type="arabicPeriod" startAt="2"/>
              <a:tabLst>
                <a:tab pos="520700" algn="l"/>
              </a:tabLst>
            </a:pPr>
            <a:r>
              <a:rPr dirty="0" sz="4000" spc="25">
                <a:solidFill>
                  <a:srgbClr val="FF0000"/>
                </a:solidFill>
                <a:latin typeface="Cambria"/>
                <a:cs typeface="Cambria"/>
              </a:rPr>
              <a:t>S</a:t>
            </a:r>
            <a:r>
              <a:rPr dirty="0" sz="4000" spc="25">
                <a:solidFill>
                  <a:srgbClr val="617C9A"/>
                </a:solidFill>
                <a:latin typeface="Cambria"/>
                <a:cs typeface="Cambria"/>
              </a:rPr>
              <a:t>ecourir</a:t>
            </a:r>
            <a:endParaRPr sz="4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100">
              <a:latin typeface="Cambria"/>
              <a:cs typeface="Cambria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</a:pPr>
            <a:r>
              <a:rPr dirty="0" sz="5400" spc="220">
                <a:solidFill>
                  <a:srgbClr val="FF0000"/>
                </a:solidFill>
                <a:latin typeface="Cambria"/>
                <a:cs typeface="Cambria"/>
              </a:rPr>
              <a:t>PR</a:t>
            </a:r>
            <a:r>
              <a:rPr dirty="0" sz="5400" spc="12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5400" spc="190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5400" spc="1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5400" spc="465">
                <a:solidFill>
                  <a:srgbClr val="FF0000"/>
                </a:solidFill>
                <a:latin typeface="Cambria"/>
                <a:cs typeface="Cambria"/>
              </a:rPr>
              <a:t>FA</a:t>
            </a:r>
            <a:r>
              <a:rPr dirty="0" sz="5400" spc="12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5400" spc="15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endParaRPr sz="54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06896" y="2814929"/>
            <a:ext cx="1320165" cy="2344420"/>
            <a:chOff x="6406896" y="2814929"/>
            <a:chExt cx="1320165" cy="234442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2381" y="2814929"/>
              <a:ext cx="1048789" cy="10409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6896" y="3840479"/>
              <a:ext cx="1319783" cy="131826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513576" y="480059"/>
            <a:ext cx="1143000" cy="2128520"/>
            <a:chOff x="6513576" y="480059"/>
            <a:chExt cx="1143000" cy="212852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6403" y="1584761"/>
              <a:ext cx="1022480" cy="10233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3576" y="480059"/>
              <a:ext cx="1143000" cy="114147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586718" y="6313829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3E3E3E"/>
                </a:solidFill>
                <a:latin typeface="Cambria"/>
                <a:cs typeface="Cambria"/>
              </a:rPr>
              <a:t>14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0"/>
            <a:ext cx="1306068" cy="103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327" y="27889"/>
            <a:ext cx="2590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 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25889"/>
            <a:ext cx="1115567" cy="11140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2788" y="210264"/>
            <a:ext cx="769741" cy="5380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62678" y="164718"/>
            <a:ext cx="55156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 spc="5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2800" spc="8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2800" spc="9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2800" spc="8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2800" spc="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10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 </a:t>
            </a:r>
            <a:r>
              <a:rPr dirty="0" u="sng" sz="2800" spc="-2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747" y="1004442"/>
            <a:ext cx="497459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6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65">
                <a:solidFill>
                  <a:srgbClr val="575757"/>
                </a:solidFill>
                <a:latin typeface="Cambria"/>
                <a:cs typeface="Cambria"/>
              </a:rPr>
              <a:t>mode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dégradé,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l’employeur 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conserve </a:t>
            </a:r>
            <a:r>
              <a:rPr dirty="0" sz="2400" spc="20">
                <a:solidFill>
                  <a:srgbClr val="575757"/>
                </a:solidFill>
                <a:latin typeface="Cambria"/>
                <a:cs typeface="Cambria"/>
              </a:rPr>
              <a:t>son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obligation d’organiser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les 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secours </a:t>
            </a:r>
            <a:r>
              <a:rPr dirty="0" sz="2400" spc="-3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d’assurer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sécurité </a:t>
            </a:r>
            <a:r>
              <a:rPr dirty="0" sz="2400" spc="-3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400" spc="-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575757"/>
                </a:solidFill>
                <a:latin typeface="Cambria"/>
                <a:cs typeface="Cambria"/>
              </a:rPr>
              <a:t>protéger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santé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575757"/>
                </a:solidFill>
                <a:latin typeface="Cambria"/>
                <a:cs typeface="Cambria"/>
              </a:rPr>
              <a:t>physique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400" spc="-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mentale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575757"/>
                </a:solidFill>
                <a:latin typeface="Cambria"/>
                <a:cs typeface="Cambria"/>
              </a:rPr>
              <a:t>travailleurs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78964" y="717804"/>
            <a:ext cx="9655175" cy="5716905"/>
            <a:chOff x="2378964" y="717804"/>
            <a:chExt cx="9655175" cy="57169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0884" y="717804"/>
              <a:ext cx="3906012" cy="5716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17123" y="1542287"/>
              <a:ext cx="1217309" cy="11780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33509" y="2094737"/>
              <a:ext cx="1483995" cy="76200"/>
            </a:xfrm>
            <a:custGeom>
              <a:avLst/>
              <a:gdLst/>
              <a:ahLst/>
              <a:cxnLst/>
              <a:rect l="l" t="t" r="r" b="b"/>
              <a:pathLst>
                <a:path w="1483995" h="76200">
                  <a:moveTo>
                    <a:pt x="1407668" y="0"/>
                  </a:moveTo>
                  <a:lnTo>
                    <a:pt x="1407668" y="76200"/>
                  </a:lnTo>
                  <a:lnTo>
                    <a:pt x="1464055" y="48006"/>
                  </a:lnTo>
                  <a:lnTo>
                    <a:pt x="1420368" y="48006"/>
                  </a:lnTo>
                  <a:lnTo>
                    <a:pt x="1420368" y="28194"/>
                  </a:lnTo>
                  <a:lnTo>
                    <a:pt x="1464056" y="28194"/>
                  </a:lnTo>
                  <a:lnTo>
                    <a:pt x="1407668" y="0"/>
                  </a:lnTo>
                  <a:close/>
                </a:path>
                <a:path w="1483995" h="76200">
                  <a:moveTo>
                    <a:pt x="1407668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1407668" y="48006"/>
                  </a:lnTo>
                  <a:lnTo>
                    <a:pt x="1407668" y="28194"/>
                  </a:lnTo>
                  <a:close/>
                </a:path>
                <a:path w="1483995" h="76200">
                  <a:moveTo>
                    <a:pt x="1464056" y="28194"/>
                  </a:moveTo>
                  <a:lnTo>
                    <a:pt x="1420368" y="28194"/>
                  </a:lnTo>
                  <a:lnTo>
                    <a:pt x="1420368" y="48006"/>
                  </a:lnTo>
                  <a:lnTo>
                    <a:pt x="1464055" y="48006"/>
                  </a:lnTo>
                  <a:lnTo>
                    <a:pt x="1483868" y="38100"/>
                  </a:lnTo>
                  <a:lnTo>
                    <a:pt x="1464056" y="28194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6371" y="4241292"/>
              <a:ext cx="1394459" cy="10622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14510" y="4643374"/>
              <a:ext cx="1468120" cy="76200"/>
            </a:xfrm>
            <a:custGeom>
              <a:avLst/>
              <a:gdLst/>
              <a:ahLst/>
              <a:cxnLst/>
              <a:rect l="l" t="t" r="r" b="b"/>
              <a:pathLst>
                <a:path w="1468120" h="76200">
                  <a:moveTo>
                    <a:pt x="1448847" y="28193"/>
                  </a:moveTo>
                  <a:lnTo>
                    <a:pt x="1404366" y="28193"/>
                  </a:lnTo>
                  <a:lnTo>
                    <a:pt x="1404493" y="48006"/>
                  </a:lnTo>
                  <a:lnTo>
                    <a:pt x="1391812" y="48100"/>
                  </a:lnTo>
                  <a:lnTo>
                    <a:pt x="1392047" y="76200"/>
                  </a:lnTo>
                  <a:lnTo>
                    <a:pt x="1467993" y="37592"/>
                  </a:lnTo>
                  <a:lnTo>
                    <a:pt x="1448847" y="28193"/>
                  </a:lnTo>
                  <a:close/>
                </a:path>
                <a:path w="1468120" h="76200">
                  <a:moveTo>
                    <a:pt x="1391647" y="28288"/>
                  </a:moveTo>
                  <a:lnTo>
                    <a:pt x="0" y="38607"/>
                  </a:lnTo>
                  <a:lnTo>
                    <a:pt x="254" y="58419"/>
                  </a:lnTo>
                  <a:lnTo>
                    <a:pt x="1391812" y="48100"/>
                  </a:lnTo>
                  <a:lnTo>
                    <a:pt x="1391647" y="28288"/>
                  </a:lnTo>
                  <a:close/>
                </a:path>
                <a:path w="1468120" h="76200">
                  <a:moveTo>
                    <a:pt x="1404366" y="28193"/>
                  </a:moveTo>
                  <a:lnTo>
                    <a:pt x="1391647" y="28288"/>
                  </a:lnTo>
                  <a:lnTo>
                    <a:pt x="1391812" y="48100"/>
                  </a:lnTo>
                  <a:lnTo>
                    <a:pt x="1404493" y="48006"/>
                  </a:lnTo>
                  <a:lnTo>
                    <a:pt x="1404366" y="28193"/>
                  </a:lnTo>
                  <a:close/>
                </a:path>
                <a:path w="1468120" h="76200">
                  <a:moveTo>
                    <a:pt x="1391412" y="0"/>
                  </a:moveTo>
                  <a:lnTo>
                    <a:pt x="1391647" y="28288"/>
                  </a:lnTo>
                  <a:lnTo>
                    <a:pt x="1448847" y="28193"/>
                  </a:lnTo>
                  <a:lnTo>
                    <a:pt x="1391412" y="0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8920" y="3479292"/>
              <a:ext cx="2183892" cy="24018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05578" y="4664329"/>
              <a:ext cx="2409190" cy="76200"/>
            </a:xfrm>
            <a:custGeom>
              <a:avLst/>
              <a:gdLst/>
              <a:ahLst/>
              <a:cxnLst/>
              <a:rect l="l" t="t" r="r" b="b"/>
              <a:pathLst>
                <a:path w="2409190" h="76200">
                  <a:moveTo>
                    <a:pt x="76073" y="0"/>
                  </a:moveTo>
                  <a:lnTo>
                    <a:pt x="0" y="38481"/>
                  </a:lnTo>
                  <a:lnTo>
                    <a:pt x="76326" y="76200"/>
                  </a:lnTo>
                  <a:lnTo>
                    <a:pt x="76233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166" y="28135"/>
                  </a:lnTo>
                  <a:lnTo>
                    <a:pt x="76073" y="0"/>
                  </a:lnTo>
                  <a:close/>
                </a:path>
                <a:path w="2409190" h="76200">
                  <a:moveTo>
                    <a:pt x="76166" y="28135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32" y="47947"/>
                  </a:lnTo>
                  <a:lnTo>
                    <a:pt x="76166" y="28135"/>
                  </a:lnTo>
                  <a:close/>
                </a:path>
                <a:path w="2409190" h="76200">
                  <a:moveTo>
                    <a:pt x="76232" y="47947"/>
                  </a:moveTo>
                  <a:lnTo>
                    <a:pt x="63500" y="48006"/>
                  </a:lnTo>
                  <a:lnTo>
                    <a:pt x="76233" y="48006"/>
                  </a:lnTo>
                  <a:close/>
                </a:path>
                <a:path w="2409190" h="76200">
                  <a:moveTo>
                    <a:pt x="2408681" y="17399"/>
                  </a:moveTo>
                  <a:lnTo>
                    <a:pt x="76166" y="28135"/>
                  </a:lnTo>
                  <a:lnTo>
                    <a:pt x="76232" y="47947"/>
                  </a:lnTo>
                  <a:lnTo>
                    <a:pt x="2408681" y="37211"/>
                  </a:lnTo>
                  <a:lnTo>
                    <a:pt x="2408681" y="17399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1488" y="3860292"/>
              <a:ext cx="1594103" cy="18516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3388" y="3183636"/>
              <a:ext cx="2249424" cy="3204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8964" y="3659124"/>
              <a:ext cx="2625852" cy="25709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33304" y="4337304"/>
              <a:ext cx="1595755" cy="923925"/>
            </a:xfrm>
            <a:custGeom>
              <a:avLst/>
              <a:gdLst/>
              <a:ahLst/>
              <a:cxnLst/>
              <a:rect l="l" t="t" r="r" b="b"/>
              <a:pathLst>
                <a:path w="1595754" h="923925">
                  <a:moveTo>
                    <a:pt x="0" y="923544"/>
                  </a:moveTo>
                  <a:lnTo>
                    <a:pt x="1595627" y="923544"/>
                  </a:lnTo>
                  <a:lnTo>
                    <a:pt x="1595627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591292" y="4355338"/>
            <a:ext cx="12807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30">
                <a:solidFill>
                  <a:srgbClr val="3E3E3E"/>
                </a:solidFill>
                <a:latin typeface="Cambria"/>
                <a:cs typeface="Cambria"/>
              </a:rPr>
              <a:t>Exposition</a:t>
            </a:r>
            <a:r>
              <a:rPr dirty="0" sz="1800" spc="-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3E3E3E"/>
                </a:solidFill>
                <a:latin typeface="Cambria"/>
                <a:cs typeface="Cambria"/>
              </a:rPr>
              <a:t>à </a:t>
            </a:r>
            <a:r>
              <a:rPr dirty="0" sz="1800" spc="-3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800" spc="65">
                <a:solidFill>
                  <a:srgbClr val="3E3E3E"/>
                </a:solidFill>
                <a:latin typeface="Cambria"/>
                <a:cs typeface="Cambria"/>
              </a:rPr>
              <a:t>un </a:t>
            </a:r>
            <a:r>
              <a:rPr dirty="0" sz="1800" spc="5">
                <a:solidFill>
                  <a:srgbClr val="3E3E3E"/>
                </a:solidFill>
                <a:latin typeface="Cambria"/>
                <a:cs typeface="Cambria"/>
              </a:rPr>
              <a:t>salarié </a:t>
            </a:r>
            <a:r>
              <a:rPr dirty="0" sz="1800" spc="1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3E3E3E"/>
                </a:solidFill>
                <a:latin typeface="Cambria"/>
                <a:cs typeface="Cambria"/>
              </a:rPr>
              <a:t>contaminé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83343" y="4831334"/>
            <a:ext cx="551815" cy="268605"/>
          </a:xfrm>
          <a:custGeom>
            <a:avLst/>
            <a:gdLst/>
            <a:ahLst/>
            <a:cxnLst/>
            <a:rect l="l" t="t" r="r" b="b"/>
            <a:pathLst>
              <a:path w="551815" h="268604">
                <a:moveTo>
                  <a:pt x="478441" y="25490"/>
                </a:moveTo>
                <a:lnTo>
                  <a:pt x="0" y="250698"/>
                </a:lnTo>
                <a:lnTo>
                  <a:pt x="8381" y="268605"/>
                </a:lnTo>
                <a:lnTo>
                  <a:pt x="486846" y="43387"/>
                </a:lnTo>
                <a:lnTo>
                  <a:pt x="478441" y="25490"/>
                </a:lnTo>
                <a:close/>
              </a:path>
              <a:path w="551815" h="268604">
                <a:moveTo>
                  <a:pt x="537452" y="20066"/>
                </a:moveTo>
                <a:lnTo>
                  <a:pt x="489965" y="20066"/>
                </a:lnTo>
                <a:lnTo>
                  <a:pt x="498348" y="37973"/>
                </a:lnTo>
                <a:lnTo>
                  <a:pt x="486846" y="43387"/>
                </a:lnTo>
                <a:lnTo>
                  <a:pt x="498855" y="68961"/>
                </a:lnTo>
                <a:lnTo>
                  <a:pt x="537452" y="20066"/>
                </a:lnTo>
                <a:close/>
              </a:path>
              <a:path w="551815" h="268604">
                <a:moveTo>
                  <a:pt x="489965" y="20066"/>
                </a:moveTo>
                <a:lnTo>
                  <a:pt x="478441" y="25490"/>
                </a:lnTo>
                <a:lnTo>
                  <a:pt x="486846" y="43387"/>
                </a:lnTo>
                <a:lnTo>
                  <a:pt x="498348" y="37973"/>
                </a:lnTo>
                <a:lnTo>
                  <a:pt x="489965" y="20066"/>
                </a:lnTo>
                <a:close/>
              </a:path>
              <a:path w="551815" h="268604">
                <a:moveTo>
                  <a:pt x="466471" y="0"/>
                </a:moveTo>
                <a:lnTo>
                  <a:pt x="478441" y="25490"/>
                </a:lnTo>
                <a:lnTo>
                  <a:pt x="489965" y="20066"/>
                </a:lnTo>
                <a:lnTo>
                  <a:pt x="537452" y="20066"/>
                </a:lnTo>
                <a:lnTo>
                  <a:pt x="551687" y="2032"/>
                </a:lnTo>
                <a:lnTo>
                  <a:pt x="466471" y="0"/>
                </a:lnTo>
                <a:close/>
              </a:path>
            </a:pathLst>
          </a:custGeom>
          <a:solidFill>
            <a:srgbClr val="EB6C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586718" y="6313829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3E3E3E"/>
                </a:solidFill>
                <a:latin typeface="Cambria"/>
                <a:cs typeface="Cambria"/>
              </a:rPr>
              <a:t>14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277" y="5029"/>
            <a:ext cx="50311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"/>
              <a:t>Mesures</a:t>
            </a:r>
            <a:r>
              <a:rPr dirty="0" sz="3200" spc="55"/>
              <a:t> </a:t>
            </a:r>
            <a:r>
              <a:rPr dirty="0" sz="3200" spc="-110"/>
              <a:t>barrière</a:t>
            </a:r>
            <a:r>
              <a:rPr dirty="0" sz="3200" spc="65"/>
              <a:t> </a:t>
            </a:r>
            <a:r>
              <a:rPr dirty="0" sz="3200" spc="-35"/>
              <a:t>au</a:t>
            </a:r>
            <a:r>
              <a:rPr dirty="0" sz="3200" spc="80"/>
              <a:t> </a:t>
            </a:r>
            <a:r>
              <a:rPr dirty="0" sz="3200" spc="-50"/>
              <a:t>travail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374" y="909827"/>
            <a:ext cx="2729076" cy="120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25929" y="2197354"/>
            <a:ext cx="23723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3E3E3E"/>
                </a:solidFill>
                <a:latin typeface="Cambria"/>
                <a:cs typeface="Cambria"/>
              </a:rPr>
              <a:t>Limitez</a:t>
            </a:r>
            <a:r>
              <a:rPr dirty="0" sz="1600" spc="5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1600" spc="3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3E3E3E"/>
                </a:solidFill>
                <a:latin typeface="Cambria"/>
                <a:cs typeface="Cambria"/>
              </a:rPr>
              <a:t>déplacements </a:t>
            </a:r>
            <a:r>
              <a:rPr dirty="0" sz="1600" spc="-3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Cambria"/>
                <a:cs typeface="Cambria"/>
              </a:rPr>
              <a:t>et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1600" spc="-40" b="1">
                <a:solidFill>
                  <a:srgbClr val="3E3E3E"/>
                </a:solidFill>
                <a:latin typeface="Cambria"/>
                <a:cs typeface="Cambria"/>
              </a:rPr>
              <a:t>contacts</a:t>
            </a:r>
            <a:r>
              <a:rPr dirty="0" sz="1600" spc="-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au </a:t>
            </a:r>
            <a:r>
              <a:rPr dirty="0" sz="1600" spc="-15">
                <a:solidFill>
                  <a:srgbClr val="3E3E3E"/>
                </a:solidFill>
                <a:latin typeface="Cambria"/>
                <a:cs typeface="Cambria"/>
              </a:rPr>
              <a:t>strict </a:t>
            </a:r>
            <a:r>
              <a:rPr dirty="0" sz="1600" spc="-1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nécessaire,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évitez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1600" spc="5">
                <a:solidFill>
                  <a:srgbClr val="3E3E3E"/>
                </a:solidFill>
                <a:latin typeface="Cambria"/>
                <a:cs typeface="Cambria"/>
              </a:rPr>
              <a:t> rassemblements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157" y="634669"/>
            <a:ext cx="1367907" cy="15185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58561" y="2141981"/>
            <a:ext cx="20529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solidFill>
                  <a:srgbClr val="3E3E3E"/>
                </a:solidFill>
                <a:latin typeface="Cambria"/>
                <a:cs typeface="Cambria"/>
              </a:rPr>
              <a:t>Saluez</a:t>
            </a:r>
            <a:r>
              <a:rPr dirty="0" sz="1600" spc="3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vous</a:t>
            </a:r>
            <a:r>
              <a:rPr dirty="0" sz="1600" spc="1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collègues </a:t>
            </a:r>
            <a:r>
              <a:rPr dirty="0" sz="1600" spc="-3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30" b="1">
                <a:solidFill>
                  <a:srgbClr val="3E3E3E"/>
                </a:solidFill>
                <a:latin typeface="Cambria"/>
                <a:cs typeface="Cambria"/>
              </a:rPr>
              <a:t>sans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30" b="1">
                <a:solidFill>
                  <a:srgbClr val="3E3E3E"/>
                </a:solidFill>
                <a:latin typeface="Cambria"/>
                <a:cs typeface="Cambria"/>
              </a:rPr>
              <a:t>leur</a:t>
            </a:r>
            <a:r>
              <a:rPr dirty="0" sz="16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85" b="1">
                <a:solidFill>
                  <a:srgbClr val="3E3E3E"/>
                </a:solidFill>
                <a:latin typeface="Cambria"/>
                <a:cs typeface="Cambria"/>
              </a:rPr>
              <a:t>serrer</a:t>
            </a:r>
            <a:r>
              <a:rPr dirty="0" sz="16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la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main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sans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accolage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419" y="742964"/>
            <a:ext cx="1608809" cy="14005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95513" y="2080386"/>
            <a:ext cx="26441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Respectez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une</a:t>
            </a:r>
            <a:r>
              <a:rPr dirty="0" sz="16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3E3E3E"/>
                </a:solidFill>
                <a:latin typeface="Cambria"/>
                <a:cs typeface="Cambria"/>
              </a:rPr>
              <a:t>distance</a:t>
            </a:r>
            <a:r>
              <a:rPr dirty="0" sz="16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3E3E3E"/>
                </a:solidFill>
                <a:latin typeface="Cambria"/>
                <a:cs typeface="Cambria"/>
              </a:rPr>
              <a:t>de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40" b="1">
                <a:solidFill>
                  <a:srgbClr val="3E3E3E"/>
                </a:solidFill>
                <a:latin typeface="Cambria"/>
                <a:cs typeface="Cambria"/>
              </a:rPr>
              <a:t>sé</a:t>
            </a:r>
            <a:r>
              <a:rPr dirty="0" sz="1600" spc="-35" b="1">
                <a:solidFill>
                  <a:srgbClr val="3E3E3E"/>
                </a:solidFill>
                <a:latin typeface="Cambria"/>
                <a:cs typeface="Cambria"/>
              </a:rPr>
              <a:t>curi</a:t>
            </a:r>
            <a:r>
              <a:rPr dirty="0" sz="1600" spc="-40" b="1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r>
              <a:rPr dirty="0" sz="1600" spc="-55" b="1">
                <a:solidFill>
                  <a:srgbClr val="3E3E3E"/>
                </a:solidFill>
                <a:latin typeface="Cambria"/>
                <a:cs typeface="Cambria"/>
              </a:rPr>
              <a:t>é</a:t>
            </a:r>
            <a:r>
              <a:rPr dirty="0" sz="16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0" b="1">
                <a:solidFill>
                  <a:srgbClr val="3E3E3E"/>
                </a:solidFill>
                <a:latin typeface="Cambria"/>
                <a:cs typeface="Cambria"/>
              </a:rPr>
              <a:t>d’au</a:t>
            </a:r>
            <a:r>
              <a:rPr dirty="0" sz="1600" spc="5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mo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i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ns</a:t>
            </a:r>
            <a:r>
              <a:rPr dirty="0" sz="16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0" b="1">
                <a:solidFill>
                  <a:srgbClr val="3E3E3E"/>
                </a:solidFill>
                <a:latin typeface="Cambria"/>
                <a:cs typeface="Cambria"/>
              </a:rPr>
              <a:t>1</a:t>
            </a:r>
            <a:r>
              <a:rPr dirty="0" sz="16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3E3E3E"/>
                </a:solidFill>
                <a:latin typeface="Cambria"/>
                <a:cs typeface="Cambria"/>
              </a:rPr>
              <a:t>m</a:t>
            </a:r>
            <a:r>
              <a:rPr dirty="0" sz="1600" spc="-55" b="1">
                <a:solidFill>
                  <a:srgbClr val="3E3E3E"/>
                </a:solidFill>
                <a:latin typeface="Cambria"/>
                <a:cs typeface="Cambria"/>
              </a:rPr>
              <a:t>è</a:t>
            </a:r>
            <a:r>
              <a:rPr dirty="0" sz="1600" spc="-60" b="1">
                <a:solidFill>
                  <a:srgbClr val="3E3E3E"/>
                </a:solidFill>
                <a:latin typeface="Cambria"/>
                <a:cs typeface="Cambria"/>
              </a:rPr>
              <a:t>tre  </a:t>
            </a:r>
            <a:r>
              <a:rPr dirty="0" sz="1600" spc="-85">
                <a:solidFill>
                  <a:srgbClr val="3E3E3E"/>
                </a:solidFill>
                <a:latin typeface="Cambria"/>
                <a:cs typeface="Cambria"/>
              </a:rPr>
              <a:t>(2</a:t>
            </a:r>
            <a:r>
              <a:rPr dirty="0" sz="1600" spc="-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>
                <a:solidFill>
                  <a:srgbClr val="3E3E3E"/>
                </a:solidFill>
                <a:latin typeface="Cambria"/>
                <a:cs typeface="Cambria"/>
              </a:rPr>
              <a:t>mètres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si possible)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avec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1600" spc="-3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collègues,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5">
                <a:solidFill>
                  <a:srgbClr val="3E3E3E"/>
                </a:solidFill>
                <a:latin typeface="Cambria"/>
                <a:cs typeface="Cambria"/>
              </a:rPr>
              <a:t>clients</a:t>
            </a:r>
            <a:r>
              <a:rPr dirty="0" sz="16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16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1600" spc="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0">
                <a:solidFill>
                  <a:srgbClr val="3E3E3E"/>
                </a:solidFill>
                <a:latin typeface="Cambria"/>
                <a:cs typeface="Cambria"/>
              </a:rPr>
              <a:t>fournisseurs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0181" y="3392906"/>
            <a:ext cx="1677238" cy="12355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17141" y="4742434"/>
            <a:ext cx="274637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E3E3E"/>
                </a:solidFill>
                <a:latin typeface="Cambria"/>
                <a:cs typeface="Cambria"/>
              </a:rPr>
              <a:t>Lavez-vous</a:t>
            </a:r>
            <a:r>
              <a:rPr dirty="0" sz="1600" spc="3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30" b="1">
                <a:solidFill>
                  <a:srgbClr val="3E3E3E"/>
                </a:solidFill>
                <a:latin typeface="Cambria"/>
                <a:cs typeface="Cambria"/>
              </a:rPr>
              <a:t>régulièrement</a:t>
            </a:r>
            <a:r>
              <a:rPr dirty="0" sz="16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1600" spc="-3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mains</a:t>
            </a:r>
            <a:r>
              <a:rPr dirty="0" sz="16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avec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l’eau</a:t>
            </a:r>
            <a:r>
              <a:rPr dirty="0" sz="16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80">
                <a:solidFill>
                  <a:srgbClr val="3E3E3E"/>
                </a:solidFill>
                <a:latin typeface="Cambria"/>
                <a:cs typeface="Cambria"/>
              </a:rPr>
              <a:t>du </a:t>
            </a:r>
            <a:r>
              <a:rPr dirty="0" sz="1600" spc="8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5">
                <a:solidFill>
                  <a:srgbClr val="3E3E3E"/>
                </a:solidFill>
                <a:latin typeface="Cambria"/>
                <a:cs typeface="Cambria"/>
              </a:rPr>
              <a:t>savon.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Essuyez-les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avec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80">
                <a:solidFill>
                  <a:srgbClr val="3E3E3E"/>
                </a:solidFill>
                <a:latin typeface="Cambria"/>
                <a:cs typeface="Cambria"/>
              </a:rPr>
              <a:t>du </a:t>
            </a:r>
            <a:r>
              <a:rPr dirty="0" sz="1600" spc="8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5">
                <a:solidFill>
                  <a:srgbClr val="3E3E3E"/>
                </a:solidFill>
                <a:latin typeface="Cambria"/>
                <a:cs typeface="Cambria"/>
              </a:rPr>
              <a:t>papier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5">
                <a:solidFill>
                  <a:srgbClr val="3E3E3E"/>
                </a:solidFill>
                <a:latin typeface="Cambria"/>
                <a:cs typeface="Cambria"/>
              </a:rPr>
              <a:t>à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usage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unique</a:t>
            </a:r>
            <a:r>
              <a:rPr dirty="0" sz="16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ou </a:t>
            </a:r>
            <a:r>
              <a:rPr dirty="0" sz="16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utilisez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une</a:t>
            </a:r>
            <a:r>
              <a:rPr dirty="0" sz="16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solution 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 hydroalcoolique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9384" y="3206513"/>
            <a:ext cx="942975" cy="15342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35015" y="5157673"/>
            <a:ext cx="1796414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3E3E3E"/>
                </a:solidFill>
                <a:latin typeface="Cambria"/>
                <a:cs typeface="Cambria"/>
              </a:rPr>
              <a:t>Evitez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16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vous </a:t>
            </a:r>
            <a:r>
              <a:rPr dirty="0" sz="160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40" b="1">
                <a:solidFill>
                  <a:srgbClr val="3E3E3E"/>
                </a:solidFill>
                <a:latin typeface="Cambria"/>
                <a:cs typeface="Cambria"/>
              </a:rPr>
              <a:t>toucher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16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yeux,</a:t>
            </a:r>
            <a:r>
              <a:rPr dirty="0" sz="1600" spc="3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le </a:t>
            </a:r>
            <a:r>
              <a:rPr dirty="0" sz="1600" spc="-3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nez</a:t>
            </a:r>
            <a:r>
              <a:rPr dirty="0" sz="1600" spc="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ou</a:t>
            </a:r>
            <a:r>
              <a:rPr dirty="0" sz="1600" spc="2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bouche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1039" y="3554729"/>
            <a:ext cx="2180923" cy="120967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125456" y="4981955"/>
            <a:ext cx="2066925" cy="1630680"/>
          </a:xfrm>
          <a:custGeom>
            <a:avLst/>
            <a:gdLst/>
            <a:ahLst/>
            <a:cxnLst/>
            <a:rect l="l" t="t" r="r" b="b"/>
            <a:pathLst>
              <a:path w="2066925" h="1630679">
                <a:moveTo>
                  <a:pt x="0" y="1630680"/>
                </a:moveTo>
                <a:lnTo>
                  <a:pt x="2066544" y="1630680"/>
                </a:lnTo>
                <a:lnTo>
                  <a:pt x="2066544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190103" y="4956124"/>
            <a:ext cx="2724785" cy="124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Toussez</a:t>
            </a:r>
            <a:r>
              <a:rPr dirty="0" sz="16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mbria"/>
                <a:cs typeface="Cambria"/>
              </a:rPr>
              <a:t>ou</a:t>
            </a:r>
            <a:r>
              <a:rPr dirty="0" sz="1600" spc="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35" b="1">
                <a:solidFill>
                  <a:srgbClr val="3E3E3E"/>
                </a:solidFill>
                <a:latin typeface="Cambria"/>
                <a:cs typeface="Cambria"/>
              </a:rPr>
              <a:t>éternuez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3E3E3E"/>
                </a:solidFill>
                <a:latin typeface="Cambria"/>
                <a:cs typeface="Cambria"/>
              </a:rPr>
              <a:t>dans </a:t>
            </a:r>
            <a:r>
              <a:rPr dirty="0" sz="1600" spc="-1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50" b="1">
                <a:solidFill>
                  <a:srgbClr val="3E3E3E"/>
                </a:solidFill>
                <a:latin typeface="Cambria"/>
                <a:cs typeface="Cambria"/>
              </a:rPr>
              <a:t>votre</a:t>
            </a:r>
            <a:r>
              <a:rPr dirty="0" sz="16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mbria"/>
                <a:cs typeface="Cambria"/>
              </a:rPr>
              <a:t>coude,</a:t>
            </a:r>
            <a:r>
              <a:rPr dirty="0" sz="16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5">
                <a:solidFill>
                  <a:srgbClr val="3E3E3E"/>
                </a:solidFill>
                <a:latin typeface="Cambria"/>
                <a:cs typeface="Cambria"/>
              </a:rPr>
              <a:t>mouchez</a:t>
            </a:r>
            <a:r>
              <a:rPr dirty="0" sz="16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vous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Cambria"/>
                <a:cs typeface="Cambria"/>
              </a:rPr>
              <a:t>et </a:t>
            </a:r>
            <a:r>
              <a:rPr dirty="0" sz="1600" spc="-3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0">
                <a:solidFill>
                  <a:srgbClr val="3E3E3E"/>
                </a:solidFill>
                <a:latin typeface="Cambria"/>
                <a:cs typeface="Cambria"/>
              </a:rPr>
              <a:t>crachez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dans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55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16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mouchoir</a:t>
            </a:r>
            <a:r>
              <a:rPr dirty="0" sz="1600" spc="7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0">
                <a:solidFill>
                  <a:srgbClr val="3E3E3E"/>
                </a:solidFill>
                <a:latin typeface="Cambria"/>
                <a:cs typeface="Cambria"/>
              </a:rPr>
              <a:t>en </a:t>
            </a:r>
            <a:r>
              <a:rPr dirty="0" sz="1600" spc="15">
                <a:solidFill>
                  <a:srgbClr val="3E3E3E"/>
                </a:solidFill>
                <a:latin typeface="Cambria"/>
                <a:cs typeface="Cambria"/>
              </a:rPr>
              <a:t> papier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que</a:t>
            </a:r>
            <a:r>
              <a:rPr dirty="0" sz="16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45">
                <a:solidFill>
                  <a:srgbClr val="3E3E3E"/>
                </a:solidFill>
                <a:latin typeface="Cambria"/>
                <a:cs typeface="Cambria"/>
              </a:rPr>
              <a:t>vous</a:t>
            </a:r>
            <a:r>
              <a:rPr dirty="0" sz="16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Cambria"/>
                <a:cs typeface="Cambria"/>
              </a:rPr>
              <a:t>jetez </a:t>
            </a:r>
            <a:r>
              <a:rPr dirty="0" sz="1600" spc="-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immédiatement</a:t>
            </a:r>
            <a:r>
              <a:rPr dirty="0" sz="16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15">
                <a:solidFill>
                  <a:srgbClr val="3E3E3E"/>
                </a:solidFill>
                <a:latin typeface="Cambria"/>
                <a:cs typeface="Cambria"/>
              </a:rPr>
              <a:t>à</a:t>
            </a:r>
            <a:r>
              <a:rPr dirty="0" sz="16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600" spc="20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1600" spc="25">
                <a:solidFill>
                  <a:srgbClr val="3E3E3E"/>
                </a:solidFill>
                <a:latin typeface="Cambria"/>
                <a:cs typeface="Cambria"/>
              </a:rPr>
              <a:t> poubelle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70176" y="6313930"/>
            <a:ext cx="8124825" cy="471170"/>
            <a:chOff x="2170176" y="6313930"/>
            <a:chExt cx="8124825" cy="471170"/>
          </a:xfrm>
        </p:grpSpPr>
        <p:sp>
          <p:nvSpPr>
            <p:cNvPr id="17" name="object 17"/>
            <p:cNvSpPr/>
            <p:nvPr/>
          </p:nvSpPr>
          <p:spPr>
            <a:xfrm>
              <a:off x="2174748" y="6318502"/>
              <a:ext cx="8115300" cy="462280"/>
            </a:xfrm>
            <a:custGeom>
              <a:avLst/>
              <a:gdLst/>
              <a:ahLst/>
              <a:cxnLst/>
              <a:rect l="l" t="t" r="r" b="b"/>
              <a:pathLst>
                <a:path w="8115300" h="462279">
                  <a:moveTo>
                    <a:pt x="811530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8115300" y="461771"/>
                  </a:lnTo>
                  <a:lnTo>
                    <a:pt x="811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74748" y="6318502"/>
              <a:ext cx="8115300" cy="462280"/>
            </a:xfrm>
            <a:custGeom>
              <a:avLst/>
              <a:gdLst/>
              <a:ahLst/>
              <a:cxnLst/>
              <a:rect l="l" t="t" r="r" b="b"/>
              <a:pathLst>
                <a:path w="8115300" h="462279">
                  <a:moveTo>
                    <a:pt x="0" y="461771"/>
                  </a:moveTo>
                  <a:lnTo>
                    <a:pt x="8115300" y="461771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9143">
              <a:solidFill>
                <a:srgbClr val="617C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254376" y="6332016"/>
            <a:ext cx="78492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5" b="1">
                <a:solidFill>
                  <a:srgbClr val="EE7937"/>
                </a:solidFill>
                <a:latin typeface="Cambria"/>
                <a:cs typeface="Cambria"/>
              </a:rPr>
              <a:t>Le</a:t>
            </a:r>
            <a:r>
              <a:rPr dirty="0" sz="24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70" b="1">
                <a:solidFill>
                  <a:srgbClr val="EE7937"/>
                </a:solidFill>
                <a:latin typeface="Cambria"/>
                <a:cs typeface="Cambria"/>
              </a:rPr>
              <a:t>port</a:t>
            </a:r>
            <a:r>
              <a:rPr dirty="0" sz="2400" spc="7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30" b="1">
                <a:solidFill>
                  <a:srgbClr val="EE7937"/>
                </a:solidFill>
                <a:latin typeface="Cambria"/>
                <a:cs typeface="Cambria"/>
              </a:rPr>
              <a:t>du</a:t>
            </a:r>
            <a:r>
              <a:rPr dirty="0" sz="2400" spc="7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EE7937"/>
                </a:solidFill>
                <a:latin typeface="Cambria"/>
                <a:cs typeface="Cambria"/>
              </a:rPr>
              <a:t>masque</a:t>
            </a:r>
            <a:r>
              <a:rPr dirty="0" sz="2400" spc="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EE7937"/>
                </a:solidFill>
                <a:latin typeface="Cambria"/>
                <a:cs typeface="Cambria"/>
              </a:rPr>
              <a:t>ne</a:t>
            </a:r>
            <a:r>
              <a:rPr dirty="0" sz="24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EE7937"/>
                </a:solidFill>
                <a:latin typeface="Cambria"/>
                <a:cs typeface="Cambria"/>
              </a:rPr>
              <a:t>dispense</a:t>
            </a:r>
            <a:r>
              <a:rPr dirty="0" sz="2400" spc="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EE7937"/>
                </a:solidFill>
                <a:latin typeface="Cambria"/>
                <a:cs typeface="Cambria"/>
              </a:rPr>
              <a:t>pas</a:t>
            </a:r>
            <a:r>
              <a:rPr dirty="0" sz="24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EE7937"/>
                </a:solidFill>
                <a:latin typeface="Cambria"/>
                <a:cs typeface="Cambria"/>
              </a:rPr>
              <a:t>des</a:t>
            </a:r>
            <a:r>
              <a:rPr dirty="0" sz="2400" spc="6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EE7937"/>
                </a:solidFill>
                <a:latin typeface="Cambria"/>
                <a:cs typeface="Cambria"/>
              </a:rPr>
              <a:t>mesures</a:t>
            </a:r>
            <a:r>
              <a:rPr dirty="0" sz="2400" spc="7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85" b="1">
                <a:solidFill>
                  <a:srgbClr val="EE7937"/>
                </a:solidFill>
                <a:latin typeface="Cambria"/>
                <a:cs typeface="Cambria"/>
              </a:rPr>
              <a:t>barrière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0"/>
            <a:ext cx="1306068" cy="1089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327" y="83566"/>
            <a:ext cx="2590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35" b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25889"/>
            <a:ext cx="1115567" cy="1114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37508" y="168401"/>
            <a:ext cx="628713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3200" spc="7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32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32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</a:t>
            </a:r>
            <a:r>
              <a:rPr dirty="0" u="sng" sz="32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9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7885" y="2262378"/>
            <a:ext cx="4554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FF0000"/>
                </a:solidFill>
                <a:latin typeface="Cambria"/>
                <a:cs typeface="Cambria"/>
              </a:rPr>
              <a:t>Renforcer</a:t>
            </a:r>
            <a:r>
              <a:rPr dirty="0" sz="2400" spc="8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mbria"/>
                <a:cs typeface="Cambria"/>
              </a:rPr>
              <a:t>les</a:t>
            </a:r>
            <a:r>
              <a:rPr dirty="0" sz="2400" spc="5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FF0000"/>
                </a:solidFill>
                <a:latin typeface="Cambria"/>
                <a:cs typeface="Cambria"/>
              </a:rPr>
              <a:t>mesures</a:t>
            </a:r>
            <a:r>
              <a:rPr dirty="0" sz="2400" spc="6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20" b="1">
                <a:solidFill>
                  <a:srgbClr val="FF0000"/>
                </a:solidFill>
                <a:latin typeface="Cambria"/>
                <a:cs typeface="Cambria"/>
              </a:rPr>
              <a:t>d’hygiène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1819" y="4049267"/>
            <a:ext cx="2186939" cy="13274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0332" y="3713988"/>
            <a:ext cx="1615439" cy="16073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6255" y="2307210"/>
            <a:ext cx="667511" cy="3995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300" y="3582923"/>
            <a:ext cx="1783080" cy="17358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78763" y="968197"/>
            <a:ext cx="30187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4000" spc="114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4000" spc="75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-5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entreprise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020" y="746759"/>
            <a:ext cx="9079992" cy="51069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0"/>
            <a:ext cx="5503545" cy="512445"/>
            <a:chOff x="-4572" y="0"/>
            <a:chExt cx="5503545" cy="5124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549402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494020" y="502920"/>
                  </a:lnTo>
                  <a:lnTo>
                    <a:pt x="549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0" y="502920"/>
                  </a:moveTo>
                  <a:lnTo>
                    <a:pt x="5494020" y="502920"/>
                  </a:lnTo>
                  <a:lnTo>
                    <a:pt x="549402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0155" y="5283"/>
            <a:ext cx="33000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10"/>
              <a:t>Lavage</a:t>
            </a:r>
            <a:r>
              <a:rPr dirty="0" u="none" sz="3200" spc="35"/>
              <a:t> </a:t>
            </a:r>
            <a:r>
              <a:rPr dirty="0" u="none" sz="3200" spc="-35"/>
              <a:t>des</a:t>
            </a:r>
            <a:r>
              <a:rPr dirty="0" u="none" sz="3200" spc="55"/>
              <a:t> </a:t>
            </a:r>
            <a:r>
              <a:rPr dirty="0" u="none" sz="3200" spc="-20"/>
              <a:t>mains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4859" y="4995671"/>
            <a:ext cx="3813047" cy="85801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332" y="1114044"/>
            <a:ext cx="8482803" cy="49072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0"/>
            <a:ext cx="5503545" cy="512445"/>
            <a:chOff x="-4572" y="0"/>
            <a:chExt cx="5503545" cy="5124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549402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494020" y="502920"/>
                  </a:lnTo>
                  <a:lnTo>
                    <a:pt x="549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0" y="502920"/>
                  </a:moveTo>
                  <a:lnTo>
                    <a:pt x="5494020" y="502920"/>
                  </a:lnTo>
                  <a:lnTo>
                    <a:pt x="549402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0155" y="5283"/>
            <a:ext cx="33000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10"/>
              <a:t>Lavage</a:t>
            </a:r>
            <a:r>
              <a:rPr dirty="0" u="none" sz="3200" spc="35"/>
              <a:t> </a:t>
            </a:r>
            <a:r>
              <a:rPr dirty="0" u="none" sz="3200" spc="-35"/>
              <a:t>des</a:t>
            </a:r>
            <a:r>
              <a:rPr dirty="0" u="none" sz="3200" spc="55"/>
              <a:t> </a:t>
            </a:r>
            <a:r>
              <a:rPr dirty="0" u="none" sz="3200" spc="-20"/>
              <a:t>mains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707" y="3567684"/>
            <a:ext cx="627888" cy="6248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917" y="743457"/>
            <a:ext cx="7504430" cy="5391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 sz="3200" spc="150">
                <a:solidFill>
                  <a:srgbClr val="617C9A"/>
                </a:solidFill>
                <a:latin typeface="Cambria"/>
                <a:cs typeface="Cambria"/>
              </a:rPr>
              <a:t>Quel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-30">
                <a:solidFill>
                  <a:srgbClr val="617C9A"/>
                </a:solidFill>
                <a:latin typeface="Cambria"/>
                <a:cs typeface="Cambria"/>
              </a:rPr>
              <a:t>est</a:t>
            </a:r>
            <a:r>
              <a:rPr dirty="0" sz="3200" spc="10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25">
                <a:solidFill>
                  <a:srgbClr val="617C9A"/>
                </a:solidFill>
                <a:latin typeface="Cambria"/>
                <a:cs typeface="Cambria"/>
              </a:rPr>
              <a:t>votre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>
                <a:solidFill>
                  <a:srgbClr val="617C9A"/>
                </a:solidFill>
                <a:latin typeface="Cambria"/>
                <a:cs typeface="Cambria"/>
              </a:rPr>
              <a:t>rôle</a:t>
            </a:r>
            <a:r>
              <a:rPr dirty="0" sz="32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SST</a:t>
            </a:r>
            <a:r>
              <a:rPr dirty="0" sz="32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17C9A"/>
              </a:buClr>
              <a:buFont typeface="Arial"/>
              <a:buChar char="•"/>
            </a:pPr>
            <a:endParaRPr sz="3800">
              <a:latin typeface="Cambria"/>
              <a:cs typeface="Cambria"/>
            </a:endParaRPr>
          </a:p>
          <a:p>
            <a:pPr marL="584200" indent="-571500">
              <a:lnSpc>
                <a:spcPct val="100000"/>
              </a:lnSpc>
              <a:spcBef>
                <a:spcPts val="322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Qu’est-ce</a:t>
            </a:r>
            <a:r>
              <a:rPr dirty="0" sz="32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20">
                <a:solidFill>
                  <a:srgbClr val="617C9A"/>
                </a:solidFill>
                <a:latin typeface="Cambria"/>
                <a:cs typeface="Cambria"/>
              </a:rPr>
              <a:t>qu’un</a:t>
            </a:r>
            <a:r>
              <a:rPr dirty="0" sz="32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65">
                <a:solidFill>
                  <a:srgbClr val="617C9A"/>
                </a:solidFill>
                <a:latin typeface="Cambria"/>
                <a:cs typeface="Cambria"/>
              </a:rPr>
              <a:t>danger</a:t>
            </a:r>
            <a:r>
              <a:rPr dirty="0" sz="32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617C9A"/>
              </a:buClr>
              <a:buFont typeface="Arial"/>
              <a:buChar char="•"/>
            </a:pPr>
            <a:endParaRPr sz="3800">
              <a:latin typeface="Cambria"/>
              <a:cs typeface="Cambria"/>
            </a:endParaRPr>
          </a:p>
          <a:p>
            <a:pPr marL="584200" indent="-571500">
              <a:lnSpc>
                <a:spcPct val="100000"/>
              </a:lnSpc>
              <a:spcBef>
                <a:spcPts val="3229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Qu’est-ce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20">
                <a:solidFill>
                  <a:srgbClr val="617C9A"/>
                </a:solidFill>
                <a:latin typeface="Cambria"/>
                <a:cs typeface="Cambria"/>
              </a:rPr>
              <a:t>qu’un</a:t>
            </a:r>
            <a:r>
              <a:rPr dirty="0" sz="32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10">
                <a:solidFill>
                  <a:srgbClr val="617C9A"/>
                </a:solidFill>
                <a:latin typeface="Cambria"/>
                <a:cs typeface="Cambria"/>
              </a:rPr>
              <a:t>dommage</a:t>
            </a:r>
            <a:r>
              <a:rPr dirty="0" sz="32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  <a:p>
            <a:pPr marL="317500">
              <a:lnSpc>
                <a:spcPct val="100000"/>
              </a:lnSpc>
            </a:pPr>
            <a:r>
              <a:rPr dirty="0" sz="3200" spc="-15">
                <a:solidFill>
                  <a:srgbClr val="617C9A"/>
                </a:solidFill>
                <a:latin typeface="Cambria"/>
                <a:cs typeface="Cambria"/>
              </a:rPr>
              <a:t>≠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35">
                <a:solidFill>
                  <a:srgbClr val="617C9A"/>
                </a:solidFill>
                <a:latin typeface="Cambria"/>
                <a:cs typeface="Cambria"/>
              </a:rPr>
              <a:t>lésion/atteinte</a:t>
            </a:r>
            <a:r>
              <a:rPr dirty="0" sz="3200" spc="11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3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32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45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5">
                <a:solidFill>
                  <a:srgbClr val="617C9A"/>
                </a:solidFill>
                <a:latin typeface="Cambria"/>
                <a:cs typeface="Cambria"/>
              </a:rPr>
              <a:t>santé</a:t>
            </a:r>
            <a:r>
              <a:rPr dirty="0" sz="3200" spc="10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800">
              <a:latin typeface="Cambria"/>
              <a:cs typeface="Cambria"/>
            </a:endParaRPr>
          </a:p>
          <a:p>
            <a:pPr marL="584200" indent="-571500">
              <a:lnSpc>
                <a:spcPct val="100000"/>
              </a:lnSpc>
              <a:spcBef>
                <a:spcPts val="3229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 sz="3200" spc="75">
                <a:solidFill>
                  <a:srgbClr val="617C9A"/>
                </a:solidFill>
                <a:latin typeface="Cambria"/>
                <a:cs typeface="Cambria"/>
              </a:rPr>
              <a:t>Mécanisme</a:t>
            </a:r>
            <a:r>
              <a:rPr dirty="0" sz="32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d’apparition</a:t>
            </a:r>
            <a:r>
              <a:rPr dirty="0" sz="32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70">
                <a:solidFill>
                  <a:srgbClr val="617C9A"/>
                </a:solidFill>
                <a:latin typeface="Cambria"/>
                <a:cs typeface="Cambria"/>
              </a:rPr>
              <a:t>du</a:t>
            </a:r>
            <a:r>
              <a:rPr dirty="0" sz="32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110">
                <a:solidFill>
                  <a:srgbClr val="617C9A"/>
                </a:solidFill>
                <a:latin typeface="Cambria"/>
                <a:cs typeface="Cambria"/>
              </a:rPr>
              <a:t>dommage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2656" y="361188"/>
            <a:ext cx="1205483" cy="1205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2747" y="446531"/>
            <a:ext cx="1022603" cy="10363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799319" y="3607308"/>
            <a:ext cx="1242060" cy="1053465"/>
            <a:chOff x="9799319" y="3607308"/>
            <a:chExt cx="1242060" cy="10534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6277" y="4091111"/>
              <a:ext cx="1128144" cy="395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16845" y="3624834"/>
              <a:ext cx="1207135" cy="1018540"/>
            </a:xfrm>
            <a:custGeom>
              <a:avLst/>
              <a:gdLst/>
              <a:ahLst/>
              <a:cxnLst/>
              <a:rect l="l" t="t" r="r" b="b"/>
              <a:pathLst>
                <a:path w="1207134" h="1018539">
                  <a:moveTo>
                    <a:pt x="0" y="1018032"/>
                  </a:moveTo>
                  <a:lnTo>
                    <a:pt x="1207007" y="1018032"/>
                  </a:lnTo>
                  <a:lnTo>
                    <a:pt x="1207007" y="0"/>
                  </a:lnTo>
                  <a:lnTo>
                    <a:pt x="0" y="0"/>
                  </a:lnTo>
                  <a:lnTo>
                    <a:pt x="0" y="1018032"/>
                  </a:lnTo>
                  <a:close/>
                </a:path>
              </a:pathLst>
            </a:custGeom>
            <a:ln w="35052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3307" y="1828800"/>
            <a:ext cx="1434083" cy="13487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763" y="12191"/>
            <a:ext cx="4785360" cy="68458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40" y="21335"/>
            <a:ext cx="5116068" cy="68366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1097280"/>
            <a:ext cx="9323832" cy="48127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0"/>
            <a:ext cx="4800600" cy="512445"/>
            <a:chOff x="-4572" y="0"/>
            <a:chExt cx="4800600" cy="5124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91710" cy="502920"/>
            </a:xfrm>
            <a:custGeom>
              <a:avLst/>
              <a:gdLst/>
              <a:ahLst/>
              <a:cxnLst/>
              <a:rect l="l" t="t" r="r" b="b"/>
              <a:pathLst>
                <a:path w="4791710" h="502920">
                  <a:moveTo>
                    <a:pt x="4791456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4791456" y="502920"/>
                  </a:lnTo>
                  <a:lnTo>
                    <a:pt x="4791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791710" cy="502920"/>
            </a:xfrm>
            <a:custGeom>
              <a:avLst/>
              <a:gdLst/>
              <a:ahLst/>
              <a:cxnLst/>
              <a:rect l="l" t="t" r="r" b="b"/>
              <a:pathLst>
                <a:path w="4791710" h="502920">
                  <a:moveTo>
                    <a:pt x="0" y="502920"/>
                  </a:moveTo>
                  <a:lnTo>
                    <a:pt x="4791456" y="502920"/>
                  </a:lnTo>
                  <a:lnTo>
                    <a:pt x="4791456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8918" y="5283"/>
            <a:ext cx="26784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70"/>
              <a:t>Gants</a:t>
            </a:r>
            <a:r>
              <a:rPr dirty="0" u="none" sz="3200" spc="10"/>
              <a:t> </a:t>
            </a:r>
            <a:r>
              <a:rPr dirty="0" u="none" sz="3200" spc="-30"/>
              <a:t>jetables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2964" y="4916423"/>
            <a:ext cx="3825240" cy="10607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783" y="790955"/>
            <a:ext cx="9139428" cy="51419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0"/>
            <a:ext cx="4410710" cy="512445"/>
            <a:chOff x="-4572" y="0"/>
            <a:chExt cx="4410710" cy="5124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401820" cy="502920"/>
            </a:xfrm>
            <a:custGeom>
              <a:avLst/>
              <a:gdLst/>
              <a:ahLst/>
              <a:cxnLst/>
              <a:rect l="l" t="t" r="r" b="b"/>
              <a:pathLst>
                <a:path w="4401820" h="502920">
                  <a:moveTo>
                    <a:pt x="4401312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4401312" y="502920"/>
                  </a:lnTo>
                  <a:lnTo>
                    <a:pt x="4401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401820" cy="502920"/>
            </a:xfrm>
            <a:custGeom>
              <a:avLst/>
              <a:gdLst/>
              <a:ahLst/>
              <a:cxnLst/>
              <a:rect l="l" t="t" r="r" b="b"/>
              <a:pathLst>
                <a:path w="4401820" h="502920">
                  <a:moveTo>
                    <a:pt x="0" y="502920"/>
                  </a:moveTo>
                  <a:lnTo>
                    <a:pt x="4401312" y="502920"/>
                  </a:lnTo>
                  <a:lnTo>
                    <a:pt x="4401312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8469" y="5283"/>
            <a:ext cx="26784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70"/>
              <a:t>Gants</a:t>
            </a:r>
            <a:r>
              <a:rPr dirty="0" u="none" sz="3200" spc="10"/>
              <a:t> </a:t>
            </a:r>
            <a:r>
              <a:rPr dirty="0" u="none" sz="3200" spc="-30"/>
              <a:t>jetables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1098803"/>
            <a:ext cx="9528048" cy="46893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0708" y="0"/>
            <a:ext cx="3194685" cy="512445"/>
            <a:chOff x="330708" y="0"/>
            <a:chExt cx="3194685" cy="512445"/>
          </a:xfrm>
        </p:grpSpPr>
        <p:sp>
          <p:nvSpPr>
            <p:cNvPr id="4" name="object 4"/>
            <p:cNvSpPr/>
            <p:nvPr/>
          </p:nvSpPr>
          <p:spPr>
            <a:xfrm>
              <a:off x="335280" y="0"/>
              <a:ext cx="3185160" cy="502920"/>
            </a:xfrm>
            <a:custGeom>
              <a:avLst/>
              <a:gdLst/>
              <a:ahLst/>
              <a:cxnLst/>
              <a:rect l="l" t="t" r="r" b="b"/>
              <a:pathLst>
                <a:path w="3185160" h="502920">
                  <a:moveTo>
                    <a:pt x="318516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3185160" y="502920"/>
                  </a:lnTo>
                  <a:lnTo>
                    <a:pt x="3185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5280" y="0"/>
              <a:ext cx="3185160" cy="502920"/>
            </a:xfrm>
            <a:custGeom>
              <a:avLst/>
              <a:gdLst/>
              <a:ahLst/>
              <a:cxnLst/>
              <a:rect l="l" t="t" r="r" b="b"/>
              <a:pathLst>
                <a:path w="3185160" h="502920">
                  <a:moveTo>
                    <a:pt x="0" y="502920"/>
                  </a:moveTo>
                  <a:lnTo>
                    <a:pt x="3185160" y="502920"/>
                  </a:lnTo>
                  <a:lnTo>
                    <a:pt x="3185160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451" y="5283"/>
            <a:ext cx="26784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70"/>
              <a:t>Gants</a:t>
            </a:r>
            <a:r>
              <a:rPr dirty="0" u="none" sz="3200" spc="10"/>
              <a:t> </a:t>
            </a:r>
            <a:r>
              <a:rPr dirty="0" u="none" sz="3200" spc="-30"/>
              <a:t>jetables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5503545" cy="512445"/>
            <a:chOff x="-4572" y="0"/>
            <a:chExt cx="5503545" cy="5124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549402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494020" y="502920"/>
                  </a:lnTo>
                  <a:lnTo>
                    <a:pt x="549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494020" cy="502920"/>
            </a:xfrm>
            <a:custGeom>
              <a:avLst/>
              <a:gdLst/>
              <a:ahLst/>
              <a:cxnLst/>
              <a:rect l="l" t="t" r="r" b="b"/>
              <a:pathLst>
                <a:path w="5494020" h="502920">
                  <a:moveTo>
                    <a:pt x="0" y="502920"/>
                  </a:moveTo>
                  <a:lnTo>
                    <a:pt x="5494020" y="502920"/>
                  </a:lnTo>
                  <a:lnTo>
                    <a:pt x="5494020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4144" y="5283"/>
            <a:ext cx="34905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50"/>
              <a:t>Le </a:t>
            </a:r>
            <a:r>
              <a:rPr dirty="0" u="none" sz="3200" spc="-85"/>
              <a:t>port</a:t>
            </a:r>
            <a:r>
              <a:rPr dirty="0" u="none" sz="3200" spc="70"/>
              <a:t> </a:t>
            </a:r>
            <a:r>
              <a:rPr dirty="0" u="none" sz="3200" spc="40"/>
              <a:t>du</a:t>
            </a:r>
            <a:r>
              <a:rPr dirty="0" u="none" sz="3200" spc="60"/>
              <a:t> </a:t>
            </a:r>
            <a:r>
              <a:rPr dirty="0" u="none" sz="3200" spc="-30"/>
              <a:t>masque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636776" y="1124711"/>
            <a:ext cx="7709534" cy="4895215"/>
            <a:chOff x="1636776" y="1124711"/>
            <a:chExt cx="7709534" cy="48952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776" y="1124711"/>
              <a:ext cx="7709109" cy="45556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411" y="2110739"/>
              <a:ext cx="4037076" cy="29230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58411" y="5033771"/>
              <a:ext cx="4037329" cy="986155"/>
            </a:xfrm>
            <a:custGeom>
              <a:avLst/>
              <a:gdLst/>
              <a:ahLst/>
              <a:cxnLst/>
              <a:rect l="l" t="t" r="r" b="b"/>
              <a:pathLst>
                <a:path w="4037329" h="986154">
                  <a:moveTo>
                    <a:pt x="4037076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4037076" y="986027"/>
                  </a:lnTo>
                  <a:lnTo>
                    <a:pt x="4037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192779" y="1371600"/>
            <a:ext cx="6219825" cy="462280"/>
          </a:xfrm>
          <a:prstGeom prst="rect">
            <a:avLst/>
          </a:prstGeom>
          <a:solidFill>
            <a:srgbClr val="C7E4FF"/>
          </a:solidFill>
        </p:spPr>
        <p:txBody>
          <a:bodyPr wrap="square" lIns="0" tIns="247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95"/>
              </a:spcBef>
            </a:pPr>
            <a:r>
              <a:rPr dirty="0" sz="2400" spc="-95" b="1">
                <a:solidFill>
                  <a:srgbClr val="3E3E3E"/>
                </a:solidFill>
                <a:latin typeface="Cambria"/>
                <a:cs typeface="Cambria"/>
              </a:rPr>
              <a:t>Porter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 b="1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3E3E3E"/>
                </a:solidFill>
                <a:latin typeface="Cambria"/>
                <a:cs typeface="Cambria"/>
              </a:rPr>
              <a:t>masque</a:t>
            </a:r>
            <a:r>
              <a:rPr dirty="0" sz="24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3E3E3E"/>
                </a:solidFill>
                <a:latin typeface="Cambria"/>
                <a:cs typeface="Cambria"/>
              </a:rPr>
              <a:t>entreprise</a:t>
            </a:r>
            <a:r>
              <a:rPr dirty="0" sz="24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3E3E3E"/>
                </a:solidFill>
                <a:latin typeface="Cambria"/>
                <a:cs typeface="Cambria"/>
              </a:rPr>
              <a:t>?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703" y="1288151"/>
            <a:ext cx="8414973" cy="40932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0"/>
            <a:ext cx="4901565" cy="512445"/>
            <a:chOff x="-4572" y="0"/>
            <a:chExt cx="4901565" cy="51244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892040" cy="502920"/>
            </a:xfrm>
            <a:custGeom>
              <a:avLst/>
              <a:gdLst/>
              <a:ahLst/>
              <a:cxnLst/>
              <a:rect l="l" t="t" r="r" b="b"/>
              <a:pathLst>
                <a:path w="4892040" h="502920">
                  <a:moveTo>
                    <a:pt x="489204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4892040" y="502920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92040" cy="502920"/>
            </a:xfrm>
            <a:custGeom>
              <a:avLst/>
              <a:gdLst/>
              <a:ahLst/>
              <a:cxnLst/>
              <a:rect l="l" t="t" r="r" b="b"/>
              <a:pathLst>
                <a:path w="4892040" h="502920">
                  <a:moveTo>
                    <a:pt x="0" y="502920"/>
                  </a:moveTo>
                  <a:lnTo>
                    <a:pt x="4892040" y="502920"/>
                  </a:lnTo>
                  <a:lnTo>
                    <a:pt x="4892040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141" y="5283"/>
            <a:ext cx="34905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50"/>
              <a:t>Le </a:t>
            </a:r>
            <a:r>
              <a:rPr dirty="0" u="none" sz="3200" spc="-85"/>
              <a:t>port</a:t>
            </a:r>
            <a:r>
              <a:rPr dirty="0" u="none" sz="3200" spc="70"/>
              <a:t> </a:t>
            </a:r>
            <a:r>
              <a:rPr dirty="0" u="none" sz="3200" spc="40"/>
              <a:t>du</a:t>
            </a:r>
            <a:r>
              <a:rPr dirty="0" u="none" sz="3200" spc="60"/>
              <a:t> </a:t>
            </a:r>
            <a:r>
              <a:rPr dirty="0" u="none" sz="3200" spc="-30"/>
              <a:t>masque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063" y="1117091"/>
            <a:ext cx="1748027" cy="12649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0155" y="5707379"/>
            <a:ext cx="657976" cy="64160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892040" y="1932432"/>
            <a:ext cx="3037840" cy="678180"/>
          </a:xfrm>
          <a:custGeom>
            <a:avLst/>
            <a:gdLst/>
            <a:ahLst/>
            <a:cxnLst/>
            <a:rect l="l" t="t" r="r" b="b"/>
            <a:pathLst>
              <a:path w="3037840" h="678180">
                <a:moveTo>
                  <a:pt x="3037332" y="0"/>
                </a:moveTo>
                <a:lnTo>
                  <a:pt x="0" y="0"/>
                </a:lnTo>
                <a:lnTo>
                  <a:pt x="0" y="678179"/>
                </a:lnTo>
                <a:lnTo>
                  <a:pt x="3037332" y="678179"/>
                </a:lnTo>
                <a:lnTo>
                  <a:pt x="3037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46020" y="3232404"/>
            <a:ext cx="8589645" cy="2307590"/>
          </a:xfrm>
          <a:custGeom>
            <a:avLst/>
            <a:gdLst/>
            <a:ahLst/>
            <a:cxnLst/>
            <a:rect l="l" t="t" r="r" b="b"/>
            <a:pathLst>
              <a:path w="8589645" h="2307590">
                <a:moveTo>
                  <a:pt x="8589264" y="0"/>
                </a:moveTo>
                <a:lnTo>
                  <a:pt x="0" y="0"/>
                </a:lnTo>
                <a:lnTo>
                  <a:pt x="0" y="2307336"/>
                </a:lnTo>
                <a:lnTo>
                  <a:pt x="8589264" y="2307336"/>
                </a:lnTo>
                <a:lnTo>
                  <a:pt x="8589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31486" y="3152597"/>
            <a:ext cx="40703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6203" sz="3600" spc="-89">
                <a:solidFill>
                  <a:srgbClr val="3E3E3E"/>
                </a:solidFill>
                <a:latin typeface="Cambria"/>
                <a:cs typeface="Cambria"/>
              </a:rPr>
              <a:t>1</a:t>
            </a:r>
            <a:r>
              <a:rPr dirty="0" sz="1600" spc="-60">
                <a:solidFill>
                  <a:srgbClr val="3E3E3E"/>
                </a:solidFill>
                <a:latin typeface="Cambria"/>
                <a:cs typeface="Cambria"/>
              </a:rPr>
              <a:t>er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2525014" y="3244037"/>
            <a:ext cx="84340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454150" algn="l"/>
                <a:tab pos="2594610" algn="l"/>
                <a:tab pos="4298315" algn="l"/>
                <a:tab pos="4752340" algn="l"/>
                <a:tab pos="5541010" algn="l"/>
                <a:tab pos="6132195" algn="l"/>
                <a:tab pos="7404734" algn="l"/>
              </a:tabLst>
            </a:pPr>
            <a:r>
              <a:rPr dirty="0" sz="2400" spc="370">
                <a:solidFill>
                  <a:srgbClr val="3E3E3E"/>
                </a:solidFill>
                <a:latin typeface="Cambria"/>
                <a:cs typeface="Cambria"/>
              </a:rPr>
              <a:t>A</a:t>
            </a:r>
            <a:r>
              <a:rPr dirty="0" sz="2400" spc="37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part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i</a:t>
            </a:r>
            <a:r>
              <a:rPr dirty="0" sz="2400" spc="-45">
                <a:solidFill>
                  <a:srgbClr val="3E3E3E"/>
                </a:solidFill>
                <a:latin typeface="Cambria"/>
                <a:cs typeface="Cambria"/>
              </a:rPr>
              <a:t>r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125">
                <a:solidFill>
                  <a:srgbClr val="3E3E3E"/>
                </a:solidFill>
                <a:latin typeface="Cambria"/>
                <a:cs typeface="Cambria"/>
              </a:rPr>
              <a:t>d</a:t>
            </a:r>
            <a:r>
              <a:rPr dirty="0" sz="2400" spc="125">
                <a:solidFill>
                  <a:srgbClr val="3E3E3E"/>
                </a:solidFill>
                <a:latin typeface="Cambria"/>
                <a:cs typeface="Cambria"/>
              </a:rPr>
              <a:t>u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-20">
                <a:solidFill>
                  <a:srgbClr val="3E3E3E"/>
                </a:solidFill>
                <a:latin typeface="Cambria"/>
                <a:cs typeface="Cambria"/>
              </a:rPr>
              <a:t>s</a:t>
            </a:r>
            <a:r>
              <a:rPr dirty="0" sz="2400" spc="-30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ptembre</a:t>
            </a:r>
            <a:r>
              <a:rPr dirty="0" sz="2400" spc="10">
                <a:solidFill>
                  <a:srgbClr val="3E3E3E"/>
                </a:solidFill>
                <a:latin typeface="Cambria"/>
                <a:cs typeface="Cambria"/>
              </a:rPr>
              <a:t>,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l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p</a:t>
            </a:r>
            <a:r>
              <a:rPr dirty="0" sz="2400" spc="60">
                <a:solidFill>
                  <a:srgbClr val="3E3E3E"/>
                </a:solidFill>
                <a:latin typeface="Cambria"/>
                <a:cs typeface="Cambria"/>
              </a:rPr>
              <a:t>o</a:t>
            </a:r>
            <a:r>
              <a:rPr dirty="0" sz="2400" spc="-40">
                <a:solidFill>
                  <a:srgbClr val="3E3E3E"/>
                </a:solidFill>
                <a:latin typeface="Cambria"/>
                <a:cs typeface="Cambria"/>
              </a:rPr>
              <a:t>rt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125">
                <a:solidFill>
                  <a:srgbClr val="3E3E3E"/>
                </a:solidFill>
                <a:latin typeface="Cambria"/>
                <a:cs typeface="Cambria"/>
              </a:rPr>
              <a:t>d</a:t>
            </a:r>
            <a:r>
              <a:rPr dirty="0" sz="2400" spc="125">
                <a:solidFill>
                  <a:srgbClr val="3E3E3E"/>
                </a:solidFill>
                <a:latin typeface="Cambria"/>
                <a:cs typeface="Cambria"/>
              </a:rPr>
              <a:t>u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45">
                <a:solidFill>
                  <a:srgbClr val="3E3E3E"/>
                </a:solidFill>
                <a:latin typeface="Cambria"/>
                <a:cs typeface="Cambria"/>
              </a:rPr>
              <a:t>masque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devie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2400" spc="-30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5014" y="3610482"/>
            <a:ext cx="84321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obligatoire</a:t>
            </a:r>
            <a:r>
              <a:rPr dirty="0" sz="2400" spc="3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400" spc="3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3E3E3E"/>
                </a:solidFill>
                <a:latin typeface="Cambria"/>
                <a:cs typeface="Cambria"/>
              </a:rPr>
              <a:t>entreprise,</a:t>
            </a:r>
            <a:r>
              <a:rPr dirty="0" sz="2400" spc="37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même</a:t>
            </a:r>
            <a:r>
              <a:rPr dirty="0" sz="2400" spc="3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3E3E3E"/>
                </a:solidFill>
                <a:latin typeface="Cambria"/>
                <a:cs typeface="Cambria"/>
              </a:rPr>
              <a:t>si</a:t>
            </a:r>
            <a:r>
              <a:rPr dirty="0" sz="2400" spc="3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400" spc="3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règles</a:t>
            </a:r>
            <a:r>
              <a:rPr dirty="0" sz="2400" spc="3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400" spc="3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distanciation </a:t>
            </a:r>
            <a:r>
              <a:rPr dirty="0" sz="2400" spc="-51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3E3E3E"/>
                </a:solidFill>
                <a:latin typeface="Cambria"/>
                <a:cs typeface="Cambria"/>
              </a:rPr>
              <a:t>sont</a:t>
            </a:r>
            <a:r>
              <a:rPr dirty="0" sz="2400" spc="7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respectées,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 sauf</a:t>
            </a:r>
            <a:r>
              <a:rPr dirty="0" sz="24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pour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3E3E3E"/>
                </a:solidFill>
                <a:latin typeface="Cambria"/>
                <a:cs typeface="Cambria"/>
              </a:rPr>
              <a:t>bureaux</a:t>
            </a:r>
            <a:r>
              <a:rPr dirty="0" sz="2400" spc="65">
                <a:solidFill>
                  <a:srgbClr val="3E3E3E"/>
                </a:solidFill>
                <a:latin typeface="Cambria"/>
                <a:cs typeface="Cambria"/>
              </a:rPr>
              <a:t> individuels.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2300" y="1335024"/>
            <a:ext cx="6652259" cy="462280"/>
          </a:xfrm>
          <a:prstGeom prst="rect">
            <a:avLst/>
          </a:prstGeom>
          <a:solidFill>
            <a:srgbClr val="C7E4FF"/>
          </a:solidFill>
        </p:spPr>
        <p:txBody>
          <a:bodyPr wrap="square" lIns="0" tIns="241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dirty="0" sz="2400" spc="-95" b="1">
                <a:solidFill>
                  <a:srgbClr val="3E3E3E"/>
                </a:solidFill>
                <a:latin typeface="Cambria"/>
                <a:cs typeface="Cambria"/>
              </a:rPr>
              <a:t>Porter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 b="1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3E3E3E"/>
                </a:solidFill>
                <a:latin typeface="Cambria"/>
                <a:cs typeface="Cambria"/>
              </a:rPr>
              <a:t>masque</a:t>
            </a:r>
            <a:r>
              <a:rPr dirty="0" sz="2400" spc="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4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3E3E3E"/>
                </a:solidFill>
                <a:latin typeface="Cambria"/>
                <a:cs typeface="Cambria"/>
              </a:rPr>
              <a:t>entreprise</a:t>
            </a:r>
            <a:r>
              <a:rPr dirty="0" sz="24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3E3E3E"/>
                </a:solidFill>
                <a:latin typeface="Cambria"/>
                <a:cs typeface="Cambria"/>
              </a:rPr>
              <a:t>?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" y="0"/>
            <a:ext cx="4855464" cy="68534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4" y="0"/>
            <a:ext cx="4838700" cy="68534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0"/>
            <a:ext cx="1306068" cy="103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327" y="27889"/>
            <a:ext cx="2590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 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25889"/>
            <a:ext cx="1115567" cy="1114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43020" y="116281"/>
            <a:ext cx="628713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 </a:t>
            </a:r>
            <a:r>
              <a:rPr dirty="0" u="sng" sz="32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3200" spc="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32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3200" spc="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</a:t>
            </a:r>
            <a:r>
              <a:rPr dirty="0" u="sng" sz="32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4311" y="2174189"/>
            <a:ext cx="42291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4000" spc="-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Protection</a:t>
            </a:r>
            <a:r>
              <a:rPr dirty="0" u="sng" sz="4000" spc="10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4000" spc="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2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SST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1566" y="3957954"/>
            <a:ext cx="84740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>
                <a:solidFill>
                  <a:srgbClr val="575757"/>
                </a:solidFill>
                <a:latin typeface="Cambria"/>
                <a:cs typeface="Cambria"/>
              </a:rPr>
              <a:t>Limiter,</a:t>
            </a:r>
            <a:r>
              <a:rPr dirty="0" sz="24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possible,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contacts</a:t>
            </a:r>
            <a:r>
              <a:rPr dirty="0" sz="24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15">
                <a:solidFill>
                  <a:srgbClr val="575757"/>
                </a:solidFill>
                <a:latin typeface="Cambria"/>
                <a:cs typeface="Cambria"/>
              </a:rPr>
              <a:t>entre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575757"/>
                </a:solidFill>
                <a:latin typeface="Cambria"/>
                <a:cs typeface="Cambria"/>
              </a:rPr>
              <a:t>secouriste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Renforcer</a:t>
            </a:r>
            <a:r>
              <a:rPr dirty="0" sz="24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mesures</a:t>
            </a:r>
            <a:r>
              <a:rPr dirty="0" sz="24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d’hygiène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7216" y="1760220"/>
            <a:ext cx="2438924" cy="19080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216" y="3944049"/>
            <a:ext cx="666057" cy="4009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168" y="4727385"/>
            <a:ext cx="666057" cy="40095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0"/>
            <a:ext cx="1306068" cy="103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327" y="27889"/>
            <a:ext cx="2590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 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25889"/>
            <a:ext cx="1115567" cy="11140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111" y="3096767"/>
            <a:ext cx="1781556" cy="17358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5608" y="3177539"/>
            <a:ext cx="1871472" cy="14264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95181" y="2660142"/>
            <a:ext cx="2654935" cy="246316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just" marL="92075" marR="82550">
              <a:lnSpc>
                <a:spcPct val="100000"/>
              </a:lnSpc>
              <a:spcBef>
                <a:spcPts val="200"/>
              </a:spcBef>
            </a:pPr>
            <a:r>
              <a:rPr dirty="0" sz="2200" spc="60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2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cas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45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2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">
                <a:solidFill>
                  <a:srgbClr val="3E3E3E"/>
                </a:solidFill>
                <a:latin typeface="Cambria"/>
                <a:cs typeface="Cambria"/>
              </a:rPr>
              <a:t>détresse </a:t>
            </a:r>
            <a:r>
              <a:rPr dirty="0" sz="2200" spc="-4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vitale, </a:t>
            </a:r>
            <a:r>
              <a:rPr dirty="0" sz="2200" spc="-5">
                <a:solidFill>
                  <a:srgbClr val="3E3E3E"/>
                </a:solidFill>
                <a:latin typeface="Cambria"/>
                <a:cs typeface="Cambria"/>
              </a:rPr>
              <a:t>les 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gestes </a:t>
            </a:r>
            <a:r>
              <a:rPr dirty="0" sz="2200" spc="45">
                <a:solidFill>
                  <a:srgbClr val="3E3E3E"/>
                </a:solidFill>
                <a:latin typeface="Cambria"/>
                <a:cs typeface="Cambria"/>
              </a:rPr>
              <a:t>de </a:t>
            </a:r>
            <a:r>
              <a:rPr dirty="0" sz="22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secours</a:t>
            </a:r>
            <a:r>
              <a:rPr dirty="0" sz="2200" spc="1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ne 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devront 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pas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5">
                <a:solidFill>
                  <a:srgbClr val="3E3E3E"/>
                </a:solidFill>
                <a:latin typeface="Cambria"/>
                <a:cs typeface="Cambria"/>
              </a:rPr>
              <a:t>être</a:t>
            </a:r>
            <a:r>
              <a:rPr dirty="0" sz="2200" spc="41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">
                <a:solidFill>
                  <a:srgbClr val="3E3E3E"/>
                </a:solidFill>
                <a:latin typeface="Cambria"/>
                <a:cs typeface="Cambria"/>
              </a:rPr>
              <a:t>retardés 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par 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la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mise </a:t>
            </a:r>
            <a:r>
              <a:rPr dirty="0" sz="2200" spc="10">
                <a:solidFill>
                  <a:srgbClr val="3E3E3E"/>
                </a:solidFill>
                <a:latin typeface="Cambria"/>
                <a:cs typeface="Cambria"/>
              </a:rPr>
              <a:t>en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place </a:t>
            </a:r>
            <a:r>
              <a:rPr dirty="0" sz="2200" spc="-4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des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 gants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2200" spc="-2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114">
                <a:solidFill>
                  <a:srgbClr val="3E3E3E"/>
                </a:solidFill>
                <a:latin typeface="Cambria"/>
                <a:cs typeface="Cambria"/>
              </a:rPr>
              <a:t>du </a:t>
            </a:r>
            <a:r>
              <a:rPr dirty="0" sz="2200" spc="-4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masque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0473" y="5331714"/>
            <a:ext cx="6864350" cy="11080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just" marL="90805" marR="83185">
              <a:lnSpc>
                <a:spcPct val="100000"/>
              </a:lnSpc>
              <a:spcBef>
                <a:spcPts val="200"/>
              </a:spcBef>
            </a:pPr>
            <a:r>
              <a:rPr dirty="0" sz="2200" spc="75">
                <a:solidFill>
                  <a:srgbClr val="3E3E3E"/>
                </a:solidFill>
                <a:latin typeface="Cambria"/>
                <a:cs typeface="Cambria"/>
              </a:rPr>
              <a:t>Dans</a:t>
            </a:r>
            <a:r>
              <a:rPr dirty="0" sz="2200" spc="10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tous</a:t>
            </a:r>
            <a:r>
              <a:rPr dirty="0" sz="2200" spc="12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200" spc="12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cas,</a:t>
            </a:r>
            <a:r>
              <a:rPr dirty="0" sz="2200" spc="114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2200" spc="114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45">
                <a:solidFill>
                  <a:srgbClr val="3E3E3E"/>
                </a:solidFill>
                <a:latin typeface="Cambria"/>
                <a:cs typeface="Cambria"/>
              </a:rPr>
              <a:t>SST</a:t>
            </a:r>
            <a:r>
              <a:rPr dirty="0" sz="2200" spc="10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5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2200" spc="10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200" spc="11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témoins</a:t>
            </a:r>
            <a:r>
              <a:rPr dirty="0" sz="2200" spc="12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devront</a:t>
            </a:r>
            <a:r>
              <a:rPr dirty="0" sz="2200" spc="10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veiller </a:t>
            </a:r>
            <a:r>
              <a:rPr dirty="0" sz="2200" spc="-4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à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10">
                <a:solidFill>
                  <a:srgbClr val="3E3E3E"/>
                </a:solidFill>
                <a:latin typeface="Cambria"/>
                <a:cs typeface="Cambria"/>
              </a:rPr>
              <a:t>bien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se</a:t>
            </a:r>
            <a:r>
              <a:rPr dirty="0" sz="2200" spc="-5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45" b="1">
                <a:solidFill>
                  <a:srgbClr val="3E3E3E"/>
                </a:solidFill>
                <a:latin typeface="Cambria"/>
                <a:cs typeface="Cambria"/>
              </a:rPr>
              <a:t>laver</a:t>
            </a:r>
            <a:r>
              <a:rPr dirty="0" sz="2200" spc="-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mains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10">
                <a:solidFill>
                  <a:srgbClr val="3E3E3E"/>
                </a:solidFill>
                <a:latin typeface="Cambria"/>
                <a:cs typeface="Cambria"/>
              </a:rPr>
              <a:t>après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l’intervention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60">
                <a:solidFill>
                  <a:srgbClr val="3E3E3E"/>
                </a:solidFill>
                <a:latin typeface="Cambria"/>
                <a:cs typeface="Cambria"/>
              </a:rPr>
              <a:t>(et </a:t>
            </a:r>
            <a:r>
              <a:rPr dirty="0" sz="2200" spc="-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également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après</a:t>
            </a:r>
            <a:r>
              <a:rPr dirty="0" sz="2200" spc="8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22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>
                <a:solidFill>
                  <a:srgbClr val="3E3E3E"/>
                </a:solidFill>
                <a:latin typeface="Cambria"/>
                <a:cs typeface="Cambria"/>
              </a:rPr>
              <a:t>retrait</a:t>
            </a:r>
            <a:r>
              <a:rPr dirty="0" sz="22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des</a:t>
            </a:r>
            <a:r>
              <a:rPr dirty="0" sz="22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gants).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3020" y="0"/>
            <a:ext cx="6287135" cy="1487805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 </a:t>
            </a:r>
            <a:r>
              <a:rPr dirty="0" u="sng" sz="32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3200" spc="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32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3200" spc="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</a:t>
            </a:r>
            <a:r>
              <a:rPr dirty="0" u="sng" sz="32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endParaRPr sz="3200">
              <a:latin typeface="Cambria"/>
              <a:cs typeface="Cambria"/>
            </a:endParaRPr>
          </a:p>
          <a:p>
            <a:pPr algn="ctr" marR="362585">
              <a:lnSpc>
                <a:spcPct val="100000"/>
              </a:lnSpc>
              <a:spcBef>
                <a:spcPts val="1590"/>
              </a:spcBef>
            </a:pPr>
            <a:r>
              <a:rPr dirty="0" u="sng" sz="4000" spc="-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Protection</a:t>
            </a:r>
            <a:r>
              <a:rPr dirty="0" u="sng" sz="4000" spc="11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4000" spc="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2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SST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6255" y="2202054"/>
            <a:ext cx="667511" cy="3995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91689" y="2074544"/>
            <a:ext cx="28225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75757"/>
                </a:solidFill>
                <a:latin typeface="Cambria"/>
                <a:cs typeface="Cambria"/>
              </a:rPr>
              <a:t>Porter</a:t>
            </a:r>
            <a:r>
              <a:rPr dirty="0" sz="28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800" spc="95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8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800" spc="50">
                <a:solidFill>
                  <a:srgbClr val="575757"/>
                </a:solidFill>
                <a:latin typeface="Cambria"/>
                <a:cs typeface="Cambria"/>
              </a:rPr>
              <a:t>masque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0"/>
            <a:ext cx="1306068" cy="103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327" y="27889"/>
            <a:ext cx="2590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z="4000" spc="-20" b="0">
                <a:solidFill>
                  <a:srgbClr val="FF0000"/>
                </a:solidFill>
                <a:latin typeface="Cambria"/>
                <a:cs typeface="Cambria"/>
              </a:rPr>
              <a:t>1.</a:t>
            </a:r>
            <a:r>
              <a:rPr dirty="0" u="none" sz="4000" spc="50" b="0">
                <a:solidFill>
                  <a:srgbClr val="FF0000"/>
                </a:solidFill>
                <a:latin typeface="Cambria"/>
                <a:cs typeface="Cambria"/>
              </a:rPr>
              <a:t> PR</a:t>
            </a:r>
            <a:r>
              <a:rPr dirty="0" u="none" sz="4000" spc="50" b="0">
                <a:solidFill>
                  <a:srgbClr val="575757"/>
                </a:solidFill>
                <a:latin typeface="Cambria"/>
                <a:cs typeface="Cambria"/>
              </a:rPr>
              <a:t>otéger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25889"/>
            <a:ext cx="1115567" cy="1114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96617" y="2148077"/>
            <a:ext cx="25634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575757"/>
                </a:solidFill>
                <a:latin typeface="Cambria"/>
                <a:cs typeface="Cambria"/>
              </a:rPr>
              <a:t>Porter</a:t>
            </a:r>
            <a:r>
              <a:rPr dirty="0" sz="2800" spc="35">
                <a:solidFill>
                  <a:srgbClr val="575757"/>
                </a:solidFill>
                <a:latin typeface="Cambria"/>
                <a:cs typeface="Cambria"/>
              </a:rPr>
              <a:t> des</a:t>
            </a:r>
            <a:r>
              <a:rPr dirty="0" sz="28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800" spc="35">
                <a:solidFill>
                  <a:srgbClr val="575757"/>
                </a:solidFill>
                <a:latin typeface="Cambria"/>
                <a:cs typeface="Cambria"/>
              </a:rPr>
              <a:t>gants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8434" y="0"/>
            <a:ext cx="6287135" cy="1765300"/>
          </a:xfrm>
          <a:prstGeom prst="rect">
            <a:avLst/>
          </a:prstGeom>
        </p:spPr>
        <p:txBody>
          <a:bodyPr wrap="square" lIns="0" tIns="299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3200" spc="7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32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32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</a:t>
            </a:r>
            <a:r>
              <a:rPr dirty="0" u="sng" sz="3200" spc="7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9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endParaRPr sz="3200">
              <a:latin typeface="Cambria"/>
              <a:cs typeface="Cambria"/>
            </a:endParaRPr>
          </a:p>
          <a:p>
            <a:pPr algn="ctr" marL="165100">
              <a:lnSpc>
                <a:spcPct val="100000"/>
              </a:lnSpc>
              <a:spcBef>
                <a:spcPts val="2800"/>
              </a:spcBef>
            </a:pPr>
            <a:r>
              <a:rPr dirty="0" u="sng" sz="4000" spc="-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Protection</a:t>
            </a:r>
            <a:r>
              <a:rPr dirty="0" u="sng" sz="4000" spc="1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4000" spc="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4000" spc="29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SST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304" y="2229486"/>
            <a:ext cx="666057" cy="399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6828" y="3441191"/>
            <a:ext cx="1783079" cy="17358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2930" y="3418332"/>
            <a:ext cx="1731448" cy="17586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8939" y="5597652"/>
            <a:ext cx="672307" cy="7025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4716" y="1304480"/>
            <a:ext cx="4575175" cy="1590040"/>
            <a:chOff x="3954716" y="1304480"/>
            <a:chExt cx="4575175" cy="1590040"/>
          </a:xfrm>
        </p:grpSpPr>
        <p:sp>
          <p:nvSpPr>
            <p:cNvPr id="3" name="object 3"/>
            <p:cNvSpPr/>
            <p:nvPr/>
          </p:nvSpPr>
          <p:spPr>
            <a:xfrm>
              <a:off x="3967733" y="1317497"/>
              <a:ext cx="4549140" cy="1564005"/>
            </a:xfrm>
            <a:custGeom>
              <a:avLst/>
              <a:gdLst/>
              <a:ahLst/>
              <a:cxnLst/>
              <a:rect l="l" t="t" r="r" b="b"/>
              <a:pathLst>
                <a:path w="4549140" h="1564005">
                  <a:moveTo>
                    <a:pt x="0" y="737615"/>
                  </a:moveTo>
                  <a:lnTo>
                    <a:pt x="5825" y="664447"/>
                  </a:lnTo>
                  <a:lnTo>
                    <a:pt x="22934" y="593318"/>
                  </a:lnTo>
                  <a:lnTo>
                    <a:pt x="50778" y="524567"/>
                  </a:lnTo>
                  <a:lnTo>
                    <a:pt x="88807" y="458531"/>
                  </a:lnTo>
                  <a:lnTo>
                    <a:pt x="111469" y="426637"/>
                  </a:lnTo>
                  <a:lnTo>
                    <a:pt x="136471" y="395549"/>
                  </a:lnTo>
                  <a:lnTo>
                    <a:pt x="163745" y="365308"/>
                  </a:lnTo>
                  <a:lnTo>
                    <a:pt x="193221" y="335957"/>
                  </a:lnTo>
                  <a:lnTo>
                    <a:pt x="224832" y="307539"/>
                  </a:lnTo>
                  <a:lnTo>
                    <a:pt x="258507" y="280095"/>
                  </a:lnTo>
                  <a:lnTo>
                    <a:pt x="294180" y="253668"/>
                  </a:lnTo>
                  <a:lnTo>
                    <a:pt x="331780" y="228300"/>
                  </a:lnTo>
                  <a:lnTo>
                    <a:pt x="371239" y="204033"/>
                  </a:lnTo>
                  <a:lnTo>
                    <a:pt x="412489" y="180910"/>
                  </a:lnTo>
                  <a:lnTo>
                    <a:pt x="455461" y="158973"/>
                  </a:lnTo>
                  <a:lnTo>
                    <a:pt x="500086" y="138263"/>
                  </a:lnTo>
                  <a:lnTo>
                    <a:pt x="546296" y="118823"/>
                  </a:lnTo>
                  <a:lnTo>
                    <a:pt x="594021" y="100696"/>
                  </a:lnTo>
                  <a:lnTo>
                    <a:pt x="643193" y="83924"/>
                  </a:lnTo>
                  <a:lnTo>
                    <a:pt x="693744" y="68549"/>
                  </a:lnTo>
                  <a:lnTo>
                    <a:pt x="745604" y="54612"/>
                  </a:lnTo>
                  <a:lnTo>
                    <a:pt x="798705" y="42157"/>
                  </a:lnTo>
                  <a:lnTo>
                    <a:pt x="852978" y="31226"/>
                  </a:lnTo>
                  <a:lnTo>
                    <a:pt x="908355" y="21861"/>
                  </a:lnTo>
                  <a:lnTo>
                    <a:pt x="964767" y="14103"/>
                  </a:lnTo>
                  <a:lnTo>
                    <a:pt x="1022144" y="7996"/>
                  </a:lnTo>
                  <a:lnTo>
                    <a:pt x="1080420" y="3582"/>
                  </a:lnTo>
                  <a:lnTo>
                    <a:pt x="1139524" y="902"/>
                  </a:lnTo>
                  <a:lnTo>
                    <a:pt x="1199388" y="0"/>
                  </a:lnTo>
                  <a:lnTo>
                    <a:pt x="1259251" y="902"/>
                  </a:lnTo>
                  <a:lnTo>
                    <a:pt x="1318355" y="3582"/>
                  </a:lnTo>
                  <a:lnTo>
                    <a:pt x="1376631" y="7996"/>
                  </a:lnTo>
                  <a:lnTo>
                    <a:pt x="1434008" y="14103"/>
                  </a:lnTo>
                  <a:lnTo>
                    <a:pt x="1490420" y="21861"/>
                  </a:lnTo>
                  <a:lnTo>
                    <a:pt x="1545797" y="31226"/>
                  </a:lnTo>
                  <a:lnTo>
                    <a:pt x="1600070" y="42157"/>
                  </a:lnTo>
                  <a:lnTo>
                    <a:pt x="1653171" y="54612"/>
                  </a:lnTo>
                  <a:lnTo>
                    <a:pt x="1705031" y="68549"/>
                  </a:lnTo>
                  <a:lnTo>
                    <a:pt x="1755582" y="83924"/>
                  </a:lnTo>
                  <a:lnTo>
                    <a:pt x="1804754" y="100696"/>
                  </a:lnTo>
                  <a:lnTo>
                    <a:pt x="1852479" y="118823"/>
                  </a:lnTo>
                  <a:lnTo>
                    <a:pt x="1898689" y="138263"/>
                  </a:lnTo>
                  <a:lnTo>
                    <a:pt x="1943314" y="158973"/>
                  </a:lnTo>
                  <a:lnTo>
                    <a:pt x="1986286" y="180910"/>
                  </a:lnTo>
                  <a:lnTo>
                    <a:pt x="2027536" y="204033"/>
                  </a:lnTo>
                  <a:lnTo>
                    <a:pt x="2066995" y="228300"/>
                  </a:lnTo>
                  <a:lnTo>
                    <a:pt x="2104595" y="253668"/>
                  </a:lnTo>
                  <a:lnTo>
                    <a:pt x="2140268" y="280095"/>
                  </a:lnTo>
                  <a:lnTo>
                    <a:pt x="2173943" y="307539"/>
                  </a:lnTo>
                  <a:lnTo>
                    <a:pt x="2205554" y="335957"/>
                  </a:lnTo>
                  <a:lnTo>
                    <a:pt x="2235030" y="365308"/>
                  </a:lnTo>
                  <a:lnTo>
                    <a:pt x="2262304" y="395549"/>
                  </a:lnTo>
                  <a:lnTo>
                    <a:pt x="2287306" y="426637"/>
                  </a:lnTo>
                  <a:lnTo>
                    <a:pt x="2309968" y="458531"/>
                  </a:lnTo>
                  <a:lnTo>
                    <a:pt x="2330221" y="491188"/>
                  </a:lnTo>
                  <a:lnTo>
                    <a:pt x="2363226" y="558624"/>
                  </a:lnTo>
                  <a:lnTo>
                    <a:pt x="2385772" y="628607"/>
                  </a:lnTo>
                  <a:lnTo>
                    <a:pt x="2397308" y="700797"/>
                  </a:lnTo>
                  <a:lnTo>
                    <a:pt x="2398776" y="737615"/>
                  </a:lnTo>
                  <a:lnTo>
                    <a:pt x="2397308" y="774434"/>
                  </a:lnTo>
                  <a:lnTo>
                    <a:pt x="2385772" y="846624"/>
                  </a:lnTo>
                  <a:lnTo>
                    <a:pt x="2363226" y="916607"/>
                  </a:lnTo>
                  <a:lnTo>
                    <a:pt x="2330221" y="984043"/>
                  </a:lnTo>
                  <a:lnTo>
                    <a:pt x="2309968" y="1016700"/>
                  </a:lnTo>
                  <a:lnTo>
                    <a:pt x="2287306" y="1048594"/>
                  </a:lnTo>
                  <a:lnTo>
                    <a:pt x="2262304" y="1079682"/>
                  </a:lnTo>
                  <a:lnTo>
                    <a:pt x="2235030" y="1109923"/>
                  </a:lnTo>
                  <a:lnTo>
                    <a:pt x="2205554" y="1139274"/>
                  </a:lnTo>
                  <a:lnTo>
                    <a:pt x="2173943" y="1167692"/>
                  </a:lnTo>
                  <a:lnTo>
                    <a:pt x="2140268" y="1195136"/>
                  </a:lnTo>
                  <a:lnTo>
                    <a:pt x="2104595" y="1221563"/>
                  </a:lnTo>
                  <a:lnTo>
                    <a:pt x="2066995" y="1246931"/>
                  </a:lnTo>
                  <a:lnTo>
                    <a:pt x="2027536" y="1271198"/>
                  </a:lnTo>
                  <a:lnTo>
                    <a:pt x="1986286" y="1294321"/>
                  </a:lnTo>
                  <a:lnTo>
                    <a:pt x="1943314" y="1316258"/>
                  </a:lnTo>
                  <a:lnTo>
                    <a:pt x="1898689" y="1336968"/>
                  </a:lnTo>
                  <a:lnTo>
                    <a:pt x="1852479" y="1356408"/>
                  </a:lnTo>
                  <a:lnTo>
                    <a:pt x="1804754" y="1374535"/>
                  </a:lnTo>
                  <a:lnTo>
                    <a:pt x="1755582" y="1391307"/>
                  </a:lnTo>
                  <a:lnTo>
                    <a:pt x="1705031" y="1406682"/>
                  </a:lnTo>
                  <a:lnTo>
                    <a:pt x="1653171" y="1420619"/>
                  </a:lnTo>
                  <a:lnTo>
                    <a:pt x="1600070" y="1433074"/>
                  </a:lnTo>
                  <a:lnTo>
                    <a:pt x="1545797" y="1444005"/>
                  </a:lnTo>
                  <a:lnTo>
                    <a:pt x="1490420" y="1453370"/>
                  </a:lnTo>
                  <a:lnTo>
                    <a:pt x="1434008" y="1461128"/>
                  </a:lnTo>
                  <a:lnTo>
                    <a:pt x="1376631" y="1467235"/>
                  </a:lnTo>
                  <a:lnTo>
                    <a:pt x="1318355" y="1471649"/>
                  </a:lnTo>
                  <a:lnTo>
                    <a:pt x="1259251" y="1474329"/>
                  </a:lnTo>
                  <a:lnTo>
                    <a:pt x="1199388" y="1475231"/>
                  </a:lnTo>
                  <a:lnTo>
                    <a:pt x="1139524" y="1474329"/>
                  </a:lnTo>
                  <a:lnTo>
                    <a:pt x="1080420" y="1471649"/>
                  </a:lnTo>
                  <a:lnTo>
                    <a:pt x="1022144" y="1467235"/>
                  </a:lnTo>
                  <a:lnTo>
                    <a:pt x="964767" y="1461128"/>
                  </a:lnTo>
                  <a:lnTo>
                    <a:pt x="908355" y="1453370"/>
                  </a:lnTo>
                  <a:lnTo>
                    <a:pt x="852978" y="1444005"/>
                  </a:lnTo>
                  <a:lnTo>
                    <a:pt x="798705" y="1433074"/>
                  </a:lnTo>
                  <a:lnTo>
                    <a:pt x="745604" y="1420619"/>
                  </a:lnTo>
                  <a:lnTo>
                    <a:pt x="693744" y="1406682"/>
                  </a:lnTo>
                  <a:lnTo>
                    <a:pt x="643193" y="1391307"/>
                  </a:lnTo>
                  <a:lnTo>
                    <a:pt x="594021" y="1374535"/>
                  </a:lnTo>
                  <a:lnTo>
                    <a:pt x="546296" y="1356408"/>
                  </a:lnTo>
                  <a:lnTo>
                    <a:pt x="500086" y="1336968"/>
                  </a:lnTo>
                  <a:lnTo>
                    <a:pt x="455461" y="1316258"/>
                  </a:lnTo>
                  <a:lnTo>
                    <a:pt x="412489" y="1294321"/>
                  </a:lnTo>
                  <a:lnTo>
                    <a:pt x="371239" y="1271198"/>
                  </a:lnTo>
                  <a:lnTo>
                    <a:pt x="331780" y="1246931"/>
                  </a:lnTo>
                  <a:lnTo>
                    <a:pt x="294180" y="1221563"/>
                  </a:lnTo>
                  <a:lnTo>
                    <a:pt x="258507" y="1195136"/>
                  </a:lnTo>
                  <a:lnTo>
                    <a:pt x="224832" y="1167692"/>
                  </a:lnTo>
                  <a:lnTo>
                    <a:pt x="193221" y="1139274"/>
                  </a:lnTo>
                  <a:lnTo>
                    <a:pt x="163745" y="1109923"/>
                  </a:lnTo>
                  <a:lnTo>
                    <a:pt x="136471" y="1079682"/>
                  </a:lnTo>
                  <a:lnTo>
                    <a:pt x="111469" y="1048594"/>
                  </a:lnTo>
                  <a:lnTo>
                    <a:pt x="88807" y="1016700"/>
                  </a:lnTo>
                  <a:lnTo>
                    <a:pt x="68554" y="984043"/>
                  </a:lnTo>
                  <a:lnTo>
                    <a:pt x="35549" y="916607"/>
                  </a:lnTo>
                  <a:lnTo>
                    <a:pt x="13003" y="846624"/>
                  </a:lnTo>
                  <a:lnTo>
                    <a:pt x="1467" y="774434"/>
                  </a:lnTo>
                  <a:lnTo>
                    <a:pt x="0" y="737615"/>
                  </a:lnTo>
                  <a:close/>
                </a:path>
                <a:path w="4549140" h="1564005">
                  <a:moveTo>
                    <a:pt x="1993391" y="803910"/>
                  </a:moveTo>
                  <a:lnTo>
                    <a:pt x="1998914" y="732804"/>
                  </a:lnTo>
                  <a:lnTo>
                    <a:pt x="2015155" y="663548"/>
                  </a:lnTo>
                  <a:lnTo>
                    <a:pt x="2041624" y="596433"/>
                  </a:lnTo>
                  <a:lnTo>
                    <a:pt x="2077828" y="531751"/>
                  </a:lnTo>
                  <a:lnTo>
                    <a:pt x="2123278" y="469794"/>
                  </a:lnTo>
                  <a:lnTo>
                    <a:pt x="2149317" y="439928"/>
                  </a:lnTo>
                  <a:lnTo>
                    <a:pt x="2177482" y="410853"/>
                  </a:lnTo>
                  <a:lnTo>
                    <a:pt x="2207714" y="382604"/>
                  </a:lnTo>
                  <a:lnTo>
                    <a:pt x="2239950" y="355220"/>
                  </a:lnTo>
                  <a:lnTo>
                    <a:pt x="2274130" y="328735"/>
                  </a:lnTo>
                  <a:lnTo>
                    <a:pt x="2310191" y="303186"/>
                  </a:lnTo>
                  <a:lnTo>
                    <a:pt x="2348072" y="278611"/>
                  </a:lnTo>
                  <a:lnTo>
                    <a:pt x="2387713" y="255045"/>
                  </a:lnTo>
                  <a:lnTo>
                    <a:pt x="2429051" y="232525"/>
                  </a:lnTo>
                  <a:lnTo>
                    <a:pt x="2472025" y="211087"/>
                  </a:lnTo>
                  <a:lnTo>
                    <a:pt x="2516575" y="190768"/>
                  </a:lnTo>
                  <a:lnTo>
                    <a:pt x="2562638" y="171604"/>
                  </a:lnTo>
                  <a:lnTo>
                    <a:pt x="2610153" y="153632"/>
                  </a:lnTo>
                  <a:lnTo>
                    <a:pt x="2659058" y="136888"/>
                  </a:lnTo>
                  <a:lnTo>
                    <a:pt x="2709294" y="121409"/>
                  </a:lnTo>
                  <a:lnTo>
                    <a:pt x="2760797" y="107230"/>
                  </a:lnTo>
                  <a:lnTo>
                    <a:pt x="2813507" y="94390"/>
                  </a:lnTo>
                  <a:lnTo>
                    <a:pt x="2867363" y="82923"/>
                  </a:lnTo>
                  <a:lnTo>
                    <a:pt x="2922302" y="72867"/>
                  </a:lnTo>
                  <a:lnTo>
                    <a:pt x="2978264" y="64259"/>
                  </a:lnTo>
                  <a:lnTo>
                    <a:pt x="3035188" y="57133"/>
                  </a:lnTo>
                  <a:lnTo>
                    <a:pt x="3093011" y="51528"/>
                  </a:lnTo>
                  <a:lnTo>
                    <a:pt x="3151672" y="47479"/>
                  </a:lnTo>
                  <a:lnTo>
                    <a:pt x="3211111" y="45022"/>
                  </a:lnTo>
                  <a:lnTo>
                    <a:pt x="3271266" y="44196"/>
                  </a:lnTo>
                  <a:lnTo>
                    <a:pt x="3331420" y="45022"/>
                  </a:lnTo>
                  <a:lnTo>
                    <a:pt x="3390859" y="47479"/>
                  </a:lnTo>
                  <a:lnTo>
                    <a:pt x="3449520" y="51528"/>
                  </a:lnTo>
                  <a:lnTo>
                    <a:pt x="3507343" y="57133"/>
                  </a:lnTo>
                  <a:lnTo>
                    <a:pt x="3564267" y="64259"/>
                  </a:lnTo>
                  <a:lnTo>
                    <a:pt x="3620229" y="72867"/>
                  </a:lnTo>
                  <a:lnTo>
                    <a:pt x="3675168" y="82923"/>
                  </a:lnTo>
                  <a:lnTo>
                    <a:pt x="3729024" y="94390"/>
                  </a:lnTo>
                  <a:lnTo>
                    <a:pt x="3781734" y="107230"/>
                  </a:lnTo>
                  <a:lnTo>
                    <a:pt x="3833237" y="121409"/>
                  </a:lnTo>
                  <a:lnTo>
                    <a:pt x="3883473" y="136888"/>
                  </a:lnTo>
                  <a:lnTo>
                    <a:pt x="3932378" y="153632"/>
                  </a:lnTo>
                  <a:lnTo>
                    <a:pt x="3979893" y="171604"/>
                  </a:lnTo>
                  <a:lnTo>
                    <a:pt x="4025956" y="190768"/>
                  </a:lnTo>
                  <a:lnTo>
                    <a:pt x="4070506" y="211087"/>
                  </a:lnTo>
                  <a:lnTo>
                    <a:pt x="4113480" y="232525"/>
                  </a:lnTo>
                  <a:lnTo>
                    <a:pt x="4154818" y="255045"/>
                  </a:lnTo>
                  <a:lnTo>
                    <a:pt x="4194459" y="278611"/>
                  </a:lnTo>
                  <a:lnTo>
                    <a:pt x="4232340" y="303186"/>
                  </a:lnTo>
                  <a:lnTo>
                    <a:pt x="4268401" y="328735"/>
                  </a:lnTo>
                  <a:lnTo>
                    <a:pt x="4302581" y="355220"/>
                  </a:lnTo>
                  <a:lnTo>
                    <a:pt x="4334817" y="382604"/>
                  </a:lnTo>
                  <a:lnTo>
                    <a:pt x="4365049" y="410853"/>
                  </a:lnTo>
                  <a:lnTo>
                    <a:pt x="4393214" y="439928"/>
                  </a:lnTo>
                  <a:lnTo>
                    <a:pt x="4419253" y="469794"/>
                  </a:lnTo>
                  <a:lnTo>
                    <a:pt x="4443103" y="500414"/>
                  </a:lnTo>
                  <a:lnTo>
                    <a:pt x="4483992" y="563770"/>
                  </a:lnTo>
                  <a:lnTo>
                    <a:pt x="4515389" y="629705"/>
                  </a:lnTo>
                  <a:lnTo>
                    <a:pt x="4536805" y="697927"/>
                  </a:lnTo>
                  <a:lnTo>
                    <a:pt x="4547749" y="768144"/>
                  </a:lnTo>
                  <a:lnTo>
                    <a:pt x="4549140" y="803910"/>
                  </a:lnTo>
                  <a:lnTo>
                    <a:pt x="4547749" y="839675"/>
                  </a:lnTo>
                  <a:lnTo>
                    <a:pt x="4536805" y="909892"/>
                  </a:lnTo>
                  <a:lnTo>
                    <a:pt x="4515389" y="978114"/>
                  </a:lnTo>
                  <a:lnTo>
                    <a:pt x="4483992" y="1044049"/>
                  </a:lnTo>
                  <a:lnTo>
                    <a:pt x="4443103" y="1107405"/>
                  </a:lnTo>
                  <a:lnTo>
                    <a:pt x="4419253" y="1138025"/>
                  </a:lnTo>
                  <a:lnTo>
                    <a:pt x="4393214" y="1167891"/>
                  </a:lnTo>
                  <a:lnTo>
                    <a:pt x="4365049" y="1196966"/>
                  </a:lnTo>
                  <a:lnTo>
                    <a:pt x="4334817" y="1225215"/>
                  </a:lnTo>
                  <a:lnTo>
                    <a:pt x="4302581" y="1252599"/>
                  </a:lnTo>
                  <a:lnTo>
                    <a:pt x="4268401" y="1279084"/>
                  </a:lnTo>
                  <a:lnTo>
                    <a:pt x="4232340" y="1304633"/>
                  </a:lnTo>
                  <a:lnTo>
                    <a:pt x="4194459" y="1329208"/>
                  </a:lnTo>
                  <a:lnTo>
                    <a:pt x="4154818" y="1352774"/>
                  </a:lnTo>
                  <a:lnTo>
                    <a:pt x="4113480" y="1375294"/>
                  </a:lnTo>
                  <a:lnTo>
                    <a:pt x="4070506" y="1396732"/>
                  </a:lnTo>
                  <a:lnTo>
                    <a:pt x="4025956" y="1417051"/>
                  </a:lnTo>
                  <a:lnTo>
                    <a:pt x="3979893" y="1436215"/>
                  </a:lnTo>
                  <a:lnTo>
                    <a:pt x="3932378" y="1454187"/>
                  </a:lnTo>
                  <a:lnTo>
                    <a:pt x="3883473" y="1470931"/>
                  </a:lnTo>
                  <a:lnTo>
                    <a:pt x="3833237" y="1486410"/>
                  </a:lnTo>
                  <a:lnTo>
                    <a:pt x="3781734" y="1500589"/>
                  </a:lnTo>
                  <a:lnTo>
                    <a:pt x="3729024" y="1513429"/>
                  </a:lnTo>
                  <a:lnTo>
                    <a:pt x="3675168" y="1524896"/>
                  </a:lnTo>
                  <a:lnTo>
                    <a:pt x="3620229" y="1534952"/>
                  </a:lnTo>
                  <a:lnTo>
                    <a:pt x="3564267" y="1543560"/>
                  </a:lnTo>
                  <a:lnTo>
                    <a:pt x="3507343" y="1550686"/>
                  </a:lnTo>
                  <a:lnTo>
                    <a:pt x="3449520" y="1556291"/>
                  </a:lnTo>
                  <a:lnTo>
                    <a:pt x="3390859" y="1560340"/>
                  </a:lnTo>
                  <a:lnTo>
                    <a:pt x="3331420" y="1562797"/>
                  </a:lnTo>
                  <a:lnTo>
                    <a:pt x="3271266" y="1563624"/>
                  </a:lnTo>
                  <a:lnTo>
                    <a:pt x="3211111" y="1562797"/>
                  </a:lnTo>
                  <a:lnTo>
                    <a:pt x="3151672" y="1560340"/>
                  </a:lnTo>
                  <a:lnTo>
                    <a:pt x="3093011" y="1556291"/>
                  </a:lnTo>
                  <a:lnTo>
                    <a:pt x="3035188" y="1550686"/>
                  </a:lnTo>
                  <a:lnTo>
                    <a:pt x="2978264" y="1543560"/>
                  </a:lnTo>
                  <a:lnTo>
                    <a:pt x="2922302" y="1534952"/>
                  </a:lnTo>
                  <a:lnTo>
                    <a:pt x="2867363" y="1524896"/>
                  </a:lnTo>
                  <a:lnTo>
                    <a:pt x="2813507" y="1513429"/>
                  </a:lnTo>
                  <a:lnTo>
                    <a:pt x="2760797" y="1500589"/>
                  </a:lnTo>
                  <a:lnTo>
                    <a:pt x="2709294" y="1486410"/>
                  </a:lnTo>
                  <a:lnTo>
                    <a:pt x="2659058" y="1470931"/>
                  </a:lnTo>
                  <a:lnTo>
                    <a:pt x="2610153" y="1454187"/>
                  </a:lnTo>
                  <a:lnTo>
                    <a:pt x="2562638" y="1436215"/>
                  </a:lnTo>
                  <a:lnTo>
                    <a:pt x="2516575" y="1417051"/>
                  </a:lnTo>
                  <a:lnTo>
                    <a:pt x="2472025" y="1396732"/>
                  </a:lnTo>
                  <a:lnTo>
                    <a:pt x="2429051" y="1375294"/>
                  </a:lnTo>
                  <a:lnTo>
                    <a:pt x="2387713" y="1352774"/>
                  </a:lnTo>
                  <a:lnTo>
                    <a:pt x="2348072" y="1329208"/>
                  </a:lnTo>
                  <a:lnTo>
                    <a:pt x="2310191" y="1304633"/>
                  </a:lnTo>
                  <a:lnTo>
                    <a:pt x="2274130" y="1279084"/>
                  </a:lnTo>
                  <a:lnTo>
                    <a:pt x="2239950" y="1252599"/>
                  </a:lnTo>
                  <a:lnTo>
                    <a:pt x="2207714" y="1225215"/>
                  </a:lnTo>
                  <a:lnTo>
                    <a:pt x="2177482" y="1196966"/>
                  </a:lnTo>
                  <a:lnTo>
                    <a:pt x="2149317" y="1167891"/>
                  </a:lnTo>
                  <a:lnTo>
                    <a:pt x="2123278" y="1138025"/>
                  </a:lnTo>
                  <a:lnTo>
                    <a:pt x="2099428" y="1107405"/>
                  </a:lnTo>
                  <a:lnTo>
                    <a:pt x="2058539" y="1044049"/>
                  </a:lnTo>
                  <a:lnTo>
                    <a:pt x="2027142" y="978114"/>
                  </a:lnTo>
                  <a:lnTo>
                    <a:pt x="2005726" y="909892"/>
                  </a:lnTo>
                  <a:lnTo>
                    <a:pt x="1994782" y="839675"/>
                  </a:lnTo>
                  <a:lnTo>
                    <a:pt x="1993391" y="803910"/>
                  </a:lnTo>
                  <a:close/>
                </a:path>
              </a:pathLst>
            </a:custGeom>
            <a:ln w="25908">
              <a:solidFill>
                <a:srgbClr val="AC50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5917" y="1876165"/>
              <a:ext cx="231227" cy="193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83045" y="1890521"/>
              <a:ext cx="162560" cy="122555"/>
            </a:xfrm>
            <a:custGeom>
              <a:avLst/>
              <a:gdLst/>
              <a:ahLst/>
              <a:cxnLst/>
              <a:rect l="l" t="t" r="r" b="b"/>
              <a:pathLst>
                <a:path w="162560" h="122555">
                  <a:moveTo>
                    <a:pt x="162559" y="0"/>
                  </a:moveTo>
                  <a:lnTo>
                    <a:pt x="0" y="12230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7419" y="2020823"/>
              <a:ext cx="268224" cy="2301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83045" y="2053589"/>
              <a:ext cx="162560" cy="121920"/>
            </a:xfrm>
            <a:custGeom>
              <a:avLst/>
              <a:gdLst/>
              <a:ahLst/>
              <a:cxnLst/>
              <a:rect l="l" t="t" r="r" b="b"/>
              <a:pathLst>
                <a:path w="162560" h="121919">
                  <a:moveTo>
                    <a:pt x="162559" y="0"/>
                  </a:moveTo>
                  <a:lnTo>
                    <a:pt x="0" y="12141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7419" y="2162555"/>
              <a:ext cx="268224" cy="230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83045" y="2195321"/>
              <a:ext cx="162560" cy="121920"/>
            </a:xfrm>
            <a:custGeom>
              <a:avLst/>
              <a:gdLst/>
              <a:ahLst/>
              <a:cxnLst/>
              <a:rect l="l" t="t" r="r" b="b"/>
              <a:pathLst>
                <a:path w="162560" h="121919">
                  <a:moveTo>
                    <a:pt x="162559" y="0"/>
                  </a:moveTo>
                  <a:lnTo>
                    <a:pt x="0" y="12141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49643" y="3288029"/>
            <a:ext cx="12985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E3E3E"/>
                </a:solidFill>
                <a:latin typeface="Cambria"/>
                <a:cs typeface="Cambria"/>
              </a:rPr>
              <a:t>Evènement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3E3E3E"/>
                </a:solidFill>
                <a:latin typeface="Cambria"/>
                <a:cs typeface="Cambria"/>
              </a:rPr>
              <a:t>déclencheur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2573" y="2773807"/>
            <a:ext cx="2242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FF0000"/>
                </a:solidFill>
                <a:latin typeface="Cambria"/>
                <a:cs typeface="Cambria"/>
              </a:rPr>
              <a:t>Situation</a:t>
            </a:r>
            <a:r>
              <a:rPr dirty="0" sz="1800" spc="1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 spc="-30" b="1">
                <a:solidFill>
                  <a:srgbClr val="FF0000"/>
                </a:solidFill>
                <a:latin typeface="Cambria"/>
                <a:cs typeface="Cambria"/>
              </a:rPr>
              <a:t>dangereuse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53890" y="1484375"/>
            <a:ext cx="3294379" cy="1461135"/>
            <a:chOff x="4453890" y="1484375"/>
            <a:chExt cx="3294379" cy="1461135"/>
          </a:xfrm>
        </p:grpSpPr>
        <p:sp>
          <p:nvSpPr>
            <p:cNvPr id="13" name="object 13"/>
            <p:cNvSpPr/>
            <p:nvPr/>
          </p:nvSpPr>
          <p:spPr>
            <a:xfrm>
              <a:off x="4453890" y="2352748"/>
              <a:ext cx="1604645" cy="592455"/>
            </a:xfrm>
            <a:custGeom>
              <a:avLst/>
              <a:gdLst/>
              <a:ahLst/>
              <a:cxnLst/>
              <a:rect l="l" t="t" r="r" b="b"/>
              <a:pathLst>
                <a:path w="1604645" h="592455">
                  <a:moveTo>
                    <a:pt x="1495911" y="49728"/>
                  </a:moveTo>
                  <a:lnTo>
                    <a:pt x="0" y="556186"/>
                  </a:lnTo>
                  <a:lnTo>
                    <a:pt x="12192" y="592254"/>
                  </a:lnTo>
                  <a:lnTo>
                    <a:pt x="1508240" y="85750"/>
                  </a:lnTo>
                  <a:lnTo>
                    <a:pt x="1533041" y="57292"/>
                  </a:lnTo>
                  <a:lnTo>
                    <a:pt x="1495911" y="49728"/>
                  </a:lnTo>
                  <a:close/>
                </a:path>
                <a:path w="1604645" h="592455">
                  <a:moveTo>
                    <a:pt x="1575419" y="27104"/>
                  </a:moveTo>
                  <a:lnTo>
                    <a:pt x="1562735" y="27104"/>
                  </a:lnTo>
                  <a:lnTo>
                    <a:pt x="1574927" y="63172"/>
                  </a:lnTo>
                  <a:lnTo>
                    <a:pt x="1508240" y="85750"/>
                  </a:lnTo>
                  <a:lnTo>
                    <a:pt x="1467485" y="132514"/>
                  </a:lnTo>
                  <a:lnTo>
                    <a:pt x="1463782" y="139059"/>
                  </a:lnTo>
                  <a:lnTo>
                    <a:pt x="1462913" y="146294"/>
                  </a:lnTo>
                  <a:lnTo>
                    <a:pt x="1464806" y="153338"/>
                  </a:lnTo>
                  <a:lnTo>
                    <a:pt x="1469389" y="159311"/>
                  </a:lnTo>
                  <a:lnTo>
                    <a:pt x="1475990" y="163087"/>
                  </a:lnTo>
                  <a:lnTo>
                    <a:pt x="1483233" y="163994"/>
                  </a:lnTo>
                  <a:lnTo>
                    <a:pt x="1490285" y="162115"/>
                  </a:lnTo>
                  <a:lnTo>
                    <a:pt x="1496314" y="157533"/>
                  </a:lnTo>
                  <a:lnTo>
                    <a:pt x="1604645" y="33073"/>
                  </a:lnTo>
                  <a:lnTo>
                    <a:pt x="1575419" y="27104"/>
                  </a:lnTo>
                  <a:close/>
                </a:path>
                <a:path w="1604645" h="592455">
                  <a:moveTo>
                    <a:pt x="1533041" y="57292"/>
                  </a:moveTo>
                  <a:lnTo>
                    <a:pt x="1508240" y="85750"/>
                  </a:lnTo>
                  <a:lnTo>
                    <a:pt x="1573051" y="63807"/>
                  </a:lnTo>
                  <a:lnTo>
                    <a:pt x="1565021" y="63807"/>
                  </a:lnTo>
                  <a:lnTo>
                    <a:pt x="1533041" y="57292"/>
                  </a:lnTo>
                  <a:close/>
                </a:path>
                <a:path w="1604645" h="592455">
                  <a:moveTo>
                    <a:pt x="1554480" y="32692"/>
                  </a:moveTo>
                  <a:lnTo>
                    <a:pt x="1533041" y="57292"/>
                  </a:lnTo>
                  <a:lnTo>
                    <a:pt x="1565021" y="63807"/>
                  </a:lnTo>
                  <a:lnTo>
                    <a:pt x="1554480" y="32692"/>
                  </a:lnTo>
                  <a:close/>
                </a:path>
                <a:path w="1604645" h="592455">
                  <a:moveTo>
                    <a:pt x="1564623" y="32692"/>
                  </a:moveTo>
                  <a:lnTo>
                    <a:pt x="1554480" y="32692"/>
                  </a:lnTo>
                  <a:lnTo>
                    <a:pt x="1565021" y="63807"/>
                  </a:lnTo>
                  <a:lnTo>
                    <a:pt x="1573051" y="63807"/>
                  </a:lnTo>
                  <a:lnTo>
                    <a:pt x="1574927" y="63172"/>
                  </a:lnTo>
                  <a:lnTo>
                    <a:pt x="1564623" y="32692"/>
                  </a:lnTo>
                  <a:close/>
                </a:path>
                <a:path w="1604645" h="592455">
                  <a:moveTo>
                    <a:pt x="1562735" y="27104"/>
                  </a:moveTo>
                  <a:lnTo>
                    <a:pt x="1495911" y="49728"/>
                  </a:lnTo>
                  <a:lnTo>
                    <a:pt x="1533041" y="57292"/>
                  </a:lnTo>
                  <a:lnTo>
                    <a:pt x="1554480" y="32692"/>
                  </a:lnTo>
                  <a:lnTo>
                    <a:pt x="1564623" y="32692"/>
                  </a:lnTo>
                  <a:lnTo>
                    <a:pt x="1562735" y="27104"/>
                  </a:lnTo>
                  <a:close/>
                </a:path>
                <a:path w="1604645" h="592455">
                  <a:moveTo>
                    <a:pt x="1435407" y="0"/>
                  </a:moveTo>
                  <a:lnTo>
                    <a:pt x="1428638" y="2768"/>
                  </a:lnTo>
                  <a:lnTo>
                    <a:pt x="1423417" y="7893"/>
                  </a:lnTo>
                  <a:lnTo>
                    <a:pt x="1420495" y="14912"/>
                  </a:lnTo>
                  <a:lnTo>
                    <a:pt x="1420459" y="22461"/>
                  </a:lnTo>
                  <a:lnTo>
                    <a:pt x="1423257" y="29200"/>
                  </a:lnTo>
                  <a:lnTo>
                    <a:pt x="1428388" y="34415"/>
                  </a:lnTo>
                  <a:lnTo>
                    <a:pt x="1435354" y="37391"/>
                  </a:lnTo>
                  <a:lnTo>
                    <a:pt x="1495911" y="49728"/>
                  </a:lnTo>
                  <a:lnTo>
                    <a:pt x="1562735" y="27104"/>
                  </a:lnTo>
                  <a:lnTo>
                    <a:pt x="1575419" y="27104"/>
                  </a:lnTo>
                  <a:lnTo>
                    <a:pt x="1442974" y="53"/>
                  </a:lnTo>
                  <a:lnTo>
                    <a:pt x="14354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956" y="1484375"/>
              <a:ext cx="1048512" cy="10195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7539" y="1661813"/>
              <a:ext cx="436031" cy="8841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46570" y="1591817"/>
              <a:ext cx="889000" cy="1024255"/>
            </a:xfrm>
            <a:custGeom>
              <a:avLst/>
              <a:gdLst/>
              <a:ahLst/>
              <a:cxnLst/>
              <a:rect l="l" t="t" r="r" b="b"/>
              <a:pathLst>
                <a:path w="889000" h="1024255">
                  <a:moveTo>
                    <a:pt x="0" y="1024127"/>
                  </a:moveTo>
                  <a:lnTo>
                    <a:pt x="888492" y="1024127"/>
                  </a:lnTo>
                  <a:lnTo>
                    <a:pt x="888492" y="0"/>
                  </a:lnTo>
                  <a:lnTo>
                    <a:pt x="0" y="0"/>
                  </a:lnTo>
                  <a:lnTo>
                    <a:pt x="0" y="1024127"/>
                  </a:lnTo>
                  <a:close/>
                </a:path>
              </a:pathLst>
            </a:custGeom>
            <a:ln w="25908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925570" y="4717160"/>
            <a:ext cx="234378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Evènement</a:t>
            </a:r>
            <a:r>
              <a:rPr dirty="0" u="sng" sz="1800" spc="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8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dangereux</a:t>
            </a:r>
            <a:endParaRPr sz="1800">
              <a:latin typeface="Cambria"/>
              <a:cs typeface="Cambria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600" spc="20" b="1">
                <a:solidFill>
                  <a:srgbClr val="617C9A"/>
                </a:solidFill>
                <a:latin typeface="Cambria"/>
                <a:cs typeface="Cambria"/>
              </a:rPr>
              <a:t>=</a:t>
            </a:r>
            <a:r>
              <a:rPr dirty="0" sz="16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sng" sz="16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évènement</a:t>
            </a:r>
            <a:r>
              <a:rPr dirty="0" u="sng" sz="1600" spc="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6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accidentel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56560" y="4747259"/>
            <a:ext cx="748665" cy="463550"/>
            <a:chOff x="2956560" y="4747259"/>
            <a:chExt cx="748665" cy="463550"/>
          </a:xfrm>
        </p:grpSpPr>
        <p:sp>
          <p:nvSpPr>
            <p:cNvPr id="19" name="object 19"/>
            <p:cNvSpPr/>
            <p:nvPr/>
          </p:nvSpPr>
          <p:spPr>
            <a:xfrm>
              <a:off x="2975610" y="4766309"/>
              <a:ext cx="710565" cy="425450"/>
            </a:xfrm>
            <a:custGeom>
              <a:avLst/>
              <a:gdLst/>
              <a:ahLst/>
              <a:cxnLst/>
              <a:rect l="l" t="t" r="r" b="b"/>
              <a:pathLst>
                <a:path w="710564" h="425450">
                  <a:moveTo>
                    <a:pt x="497586" y="0"/>
                  </a:moveTo>
                  <a:lnTo>
                    <a:pt x="497586" y="106298"/>
                  </a:lnTo>
                  <a:lnTo>
                    <a:pt x="0" y="106298"/>
                  </a:lnTo>
                  <a:lnTo>
                    <a:pt x="0" y="318896"/>
                  </a:lnTo>
                  <a:lnTo>
                    <a:pt x="497586" y="318896"/>
                  </a:lnTo>
                  <a:lnTo>
                    <a:pt x="497586" y="425195"/>
                  </a:lnTo>
                  <a:lnTo>
                    <a:pt x="710184" y="212597"/>
                  </a:lnTo>
                  <a:lnTo>
                    <a:pt x="497586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975610" y="4766309"/>
              <a:ext cx="710565" cy="425450"/>
            </a:xfrm>
            <a:custGeom>
              <a:avLst/>
              <a:gdLst/>
              <a:ahLst/>
              <a:cxnLst/>
              <a:rect l="l" t="t" r="r" b="b"/>
              <a:pathLst>
                <a:path w="710564" h="425450">
                  <a:moveTo>
                    <a:pt x="0" y="106298"/>
                  </a:moveTo>
                  <a:lnTo>
                    <a:pt x="497586" y="106298"/>
                  </a:lnTo>
                  <a:lnTo>
                    <a:pt x="497586" y="0"/>
                  </a:lnTo>
                  <a:lnTo>
                    <a:pt x="710184" y="212597"/>
                  </a:lnTo>
                  <a:lnTo>
                    <a:pt x="497586" y="425195"/>
                  </a:lnTo>
                  <a:lnTo>
                    <a:pt x="497586" y="318896"/>
                  </a:lnTo>
                  <a:lnTo>
                    <a:pt x="0" y="318896"/>
                  </a:lnTo>
                  <a:lnTo>
                    <a:pt x="0" y="106298"/>
                  </a:lnTo>
                  <a:close/>
                </a:path>
              </a:pathLst>
            </a:custGeom>
            <a:ln w="38099">
              <a:solidFill>
                <a:srgbClr val="EE793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43961" y="134823"/>
            <a:ext cx="69322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7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Mécanisme</a:t>
            </a:r>
            <a:r>
              <a:rPr dirty="0" u="sng" sz="3200" spc="5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7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d’apparition</a:t>
            </a:r>
            <a:r>
              <a:rPr dirty="0" u="sng" sz="3200" spc="8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7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3200" spc="6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11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dommage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55307" y="4706111"/>
            <a:ext cx="597535" cy="615950"/>
            <a:chOff x="6655307" y="4706111"/>
            <a:chExt cx="597535" cy="615950"/>
          </a:xfrm>
        </p:grpSpPr>
        <p:sp>
          <p:nvSpPr>
            <p:cNvPr id="23" name="object 23"/>
            <p:cNvSpPr/>
            <p:nvPr/>
          </p:nvSpPr>
          <p:spPr>
            <a:xfrm>
              <a:off x="6668261" y="4909819"/>
              <a:ext cx="571500" cy="399415"/>
            </a:xfrm>
            <a:custGeom>
              <a:avLst/>
              <a:gdLst/>
              <a:ahLst/>
              <a:cxnLst/>
              <a:rect l="l" t="t" r="r" b="b"/>
              <a:pathLst>
                <a:path w="571500" h="399414">
                  <a:moveTo>
                    <a:pt x="0" y="0"/>
                  </a:moveTo>
                  <a:lnTo>
                    <a:pt x="0" y="142874"/>
                  </a:lnTo>
                  <a:lnTo>
                    <a:pt x="5188" y="168602"/>
                  </a:lnTo>
                  <a:lnTo>
                    <a:pt x="44889" y="217048"/>
                  </a:lnTo>
                  <a:lnTo>
                    <a:pt x="78199" y="239246"/>
                  </a:lnTo>
                  <a:lnTo>
                    <a:pt x="119681" y="259746"/>
                  </a:lnTo>
                  <a:lnTo>
                    <a:pt x="168734" y="278288"/>
                  </a:lnTo>
                  <a:lnTo>
                    <a:pt x="224756" y="294611"/>
                  </a:lnTo>
                  <a:lnTo>
                    <a:pt x="287145" y="308454"/>
                  </a:lnTo>
                  <a:lnTo>
                    <a:pt x="355302" y="319557"/>
                  </a:lnTo>
                  <a:lnTo>
                    <a:pt x="428625" y="327659"/>
                  </a:lnTo>
                  <a:lnTo>
                    <a:pt x="428625" y="399033"/>
                  </a:lnTo>
                  <a:lnTo>
                    <a:pt x="571500" y="262254"/>
                  </a:lnTo>
                  <a:lnTo>
                    <a:pt x="428625" y="113283"/>
                  </a:lnTo>
                  <a:lnTo>
                    <a:pt x="428625" y="184784"/>
                  </a:lnTo>
                  <a:lnTo>
                    <a:pt x="355302" y="176682"/>
                  </a:lnTo>
                  <a:lnTo>
                    <a:pt x="287145" y="165579"/>
                  </a:lnTo>
                  <a:lnTo>
                    <a:pt x="224756" y="151736"/>
                  </a:lnTo>
                  <a:lnTo>
                    <a:pt x="168734" y="135413"/>
                  </a:lnTo>
                  <a:lnTo>
                    <a:pt x="119681" y="116871"/>
                  </a:lnTo>
                  <a:lnTo>
                    <a:pt x="78199" y="96371"/>
                  </a:lnTo>
                  <a:lnTo>
                    <a:pt x="44889" y="74173"/>
                  </a:lnTo>
                  <a:lnTo>
                    <a:pt x="5188" y="25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68186" y="4719065"/>
              <a:ext cx="572135" cy="262255"/>
            </a:xfrm>
            <a:custGeom>
              <a:avLst/>
              <a:gdLst/>
              <a:ahLst/>
              <a:cxnLst/>
              <a:rect l="l" t="t" r="r" b="b"/>
              <a:pathLst>
                <a:path w="572134" h="262254">
                  <a:moveTo>
                    <a:pt x="571575" y="0"/>
                  </a:moveTo>
                  <a:lnTo>
                    <a:pt x="516778" y="877"/>
                  </a:lnTo>
                  <a:lnTo>
                    <a:pt x="462577" y="3492"/>
                  </a:lnTo>
                  <a:lnTo>
                    <a:pt x="409376" y="7822"/>
                  </a:lnTo>
                  <a:lnTo>
                    <a:pt x="357580" y="13842"/>
                  </a:lnTo>
                  <a:lnTo>
                    <a:pt x="287639" y="25160"/>
                  </a:lnTo>
                  <a:lnTo>
                    <a:pt x="224372" y="39167"/>
                  </a:lnTo>
                  <a:lnTo>
                    <a:pt x="168155" y="55568"/>
                  </a:lnTo>
                  <a:lnTo>
                    <a:pt x="119366" y="74069"/>
                  </a:lnTo>
                  <a:lnTo>
                    <a:pt x="78379" y="94374"/>
                  </a:lnTo>
                  <a:lnTo>
                    <a:pt x="45573" y="116189"/>
                  </a:lnTo>
                  <a:lnTo>
                    <a:pt x="6006" y="163166"/>
                  </a:lnTo>
                  <a:lnTo>
                    <a:pt x="0" y="187739"/>
                  </a:lnTo>
                  <a:lnTo>
                    <a:pt x="3679" y="212642"/>
                  </a:lnTo>
                  <a:lnTo>
                    <a:pt x="17422" y="237578"/>
                  </a:lnTo>
                  <a:lnTo>
                    <a:pt x="41604" y="262254"/>
                  </a:lnTo>
                  <a:lnTo>
                    <a:pt x="68360" y="243215"/>
                  </a:lnTo>
                  <a:lnTo>
                    <a:pt x="100740" y="225511"/>
                  </a:lnTo>
                  <a:lnTo>
                    <a:pt x="138299" y="209242"/>
                  </a:lnTo>
                  <a:lnTo>
                    <a:pt x="180588" y="194510"/>
                  </a:lnTo>
                  <a:lnTo>
                    <a:pt x="227162" y="181415"/>
                  </a:lnTo>
                  <a:lnTo>
                    <a:pt x="277574" y="170059"/>
                  </a:lnTo>
                  <a:lnTo>
                    <a:pt x="331377" y="160541"/>
                  </a:lnTo>
                  <a:lnTo>
                    <a:pt x="388126" y="152963"/>
                  </a:lnTo>
                  <a:lnTo>
                    <a:pt x="447372" y="147426"/>
                  </a:lnTo>
                  <a:lnTo>
                    <a:pt x="508671" y="144029"/>
                  </a:lnTo>
                  <a:lnTo>
                    <a:pt x="571575" y="142874"/>
                  </a:lnTo>
                  <a:lnTo>
                    <a:pt x="571575" y="0"/>
                  </a:lnTo>
                  <a:close/>
                </a:path>
              </a:pathLst>
            </a:custGeom>
            <a:solidFill>
              <a:srgbClr val="BD5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68261" y="4719065"/>
              <a:ext cx="571500" cy="589915"/>
            </a:xfrm>
            <a:custGeom>
              <a:avLst/>
              <a:gdLst/>
              <a:ahLst/>
              <a:cxnLst/>
              <a:rect l="l" t="t" r="r" b="b"/>
              <a:pathLst>
                <a:path w="571500" h="589914">
                  <a:moveTo>
                    <a:pt x="0" y="190753"/>
                  </a:moveTo>
                  <a:lnTo>
                    <a:pt x="20351" y="241292"/>
                  </a:lnTo>
                  <a:lnTo>
                    <a:pt x="78199" y="287125"/>
                  </a:lnTo>
                  <a:lnTo>
                    <a:pt x="119681" y="307625"/>
                  </a:lnTo>
                  <a:lnTo>
                    <a:pt x="168734" y="326167"/>
                  </a:lnTo>
                  <a:lnTo>
                    <a:pt x="224756" y="342490"/>
                  </a:lnTo>
                  <a:lnTo>
                    <a:pt x="287145" y="356333"/>
                  </a:lnTo>
                  <a:lnTo>
                    <a:pt x="355302" y="367436"/>
                  </a:lnTo>
                  <a:lnTo>
                    <a:pt x="428625" y="375538"/>
                  </a:lnTo>
                  <a:lnTo>
                    <a:pt x="428625" y="304037"/>
                  </a:lnTo>
                  <a:lnTo>
                    <a:pt x="571500" y="453008"/>
                  </a:lnTo>
                  <a:lnTo>
                    <a:pt x="428625" y="589787"/>
                  </a:lnTo>
                  <a:lnTo>
                    <a:pt x="428625" y="518413"/>
                  </a:lnTo>
                  <a:lnTo>
                    <a:pt x="355302" y="510311"/>
                  </a:lnTo>
                  <a:lnTo>
                    <a:pt x="287145" y="499208"/>
                  </a:lnTo>
                  <a:lnTo>
                    <a:pt x="224756" y="485365"/>
                  </a:lnTo>
                  <a:lnTo>
                    <a:pt x="168734" y="469042"/>
                  </a:lnTo>
                  <a:lnTo>
                    <a:pt x="119681" y="450500"/>
                  </a:lnTo>
                  <a:lnTo>
                    <a:pt x="78199" y="430000"/>
                  </a:lnTo>
                  <a:lnTo>
                    <a:pt x="44889" y="407802"/>
                  </a:lnTo>
                  <a:lnTo>
                    <a:pt x="5188" y="359356"/>
                  </a:lnTo>
                  <a:lnTo>
                    <a:pt x="0" y="333628"/>
                  </a:lnTo>
                  <a:lnTo>
                    <a:pt x="0" y="190753"/>
                  </a:lnTo>
                  <a:lnTo>
                    <a:pt x="15095" y="147037"/>
                  </a:lnTo>
                  <a:lnTo>
                    <a:pt x="58094" y="106894"/>
                  </a:lnTo>
                  <a:lnTo>
                    <a:pt x="125563" y="71475"/>
                  </a:lnTo>
                  <a:lnTo>
                    <a:pt x="167401" y="55895"/>
                  </a:lnTo>
                  <a:lnTo>
                    <a:pt x="214070" y="41927"/>
                  </a:lnTo>
                  <a:lnTo>
                    <a:pt x="265141" y="29714"/>
                  </a:lnTo>
                  <a:lnTo>
                    <a:pt x="320184" y="19400"/>
                  </a:lnTo>
                  <a:lnTo>
                    <a:pt x="378770" y="11128"/>
                  </a:lnTo>
                  <a:lnTo>
                    <a:pt x="440471" y="5041"/>
                  </a:lnTo>
                  <a:lnTo>
                    <a:pt x="504857" y="1284"/>
                  </a:lnTo>
                  <a:lnTo>
                    <a:pt x="571500" y="0"/>
                  </a:lnTo>
                  <a:lnTo>
                    <a:pt x="571500" y="142874"/>
                  </a:lnTo>
                  <a:lnTo>
                    <a:pt x="508596" y="144029"/>
                  </a:lnTo>
                  <a:lnTo>
                    <a:pt x="447297" y="147426"/>
                  </a:lnTo>
                  <a:lnTo>
                    <a:pt x="388050" y="152963"/>
                  </a:lnTo>
                  <a:lnTo>
                    <a:pt x="331302" y="160541"/>
                  </a:lnTo>
                  <a:lnTo>
                    <a:pt x="277498" y="170059"/>
                  </a:lnTo>
                  <a:lnTo>
                    <a:pt x="227086" y="181415"/>
                  </a:lnTo>
                  <a:lnTo>
                    <a:pt x="180512" y="194510"/>
                  </a:lnTo>
                  <a:lnTo>
                    <a:pt x="138223" y="209242"/>
                  </a:lnTo>
                  <a:lnTo>
                    <a:pt x="100665" y="225511"/>
                  </a:lnTo>
                  <a:lnTo>
                    <a:pt x="68285" y="243215"/>
                  </a:lnTo>
                  <a:lnTo>
                    <a:pt x="41529" y="262254"/>
                  </a:lnTo>
                </a:path>
              </a:pathLst>
            </a:custGeom>
            <a:ln w="25908">
              <a:solidFill>
                <a:srgbClr val="AC50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046209" y="4252213"/>
            <a:ext cx="1257300" cy="158432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algn="ctr" marR="20955">
              <a:lnSpc>
                <a:spcPct val="100000"/>
              </a:lnSpc>
              <a:spcBef>
                <a:spcPts val="835"/>
              </a:spcBef>
            </a:pPr>
            <a:r>
              <a:rPr dirty="0" sz="1800" spc="15" b="1">
                <a:solidFill>
                  <a:srgbClr val="FF0000"/>
                </a:solidFill>
                <a:latin typeface="Cambria"/>
                <a:cs typeface="Cambria"/>
              </a:rPr>
              <a:t>Dommage</a:t>
            </a:r>
            <a:endParaRPr sz="1800">
              <a:latin typeface="Cambria"/>
              <a:cs typeface="Cambria"/>
            </a:endParaRPr>
          </a:p>
          <a:p>
            <a:pPr algn="ctr" marL="291465" marR="285115">
              <a:lnSpc>
                <a:spcPct val="100000"/>
              </a:lnSpc>
              <a:spcBef>
                <a:spcPts val="735"/>
              </a:spcBef>
            </a:pP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Lé</a:t>
            </a:r>
            <a:r>
              <a:rPr dirty="0" sz="1800" spc="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i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on  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ou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dirty="0" sz="1800" spc="30">
                <a:solidFill>
                  <a:srgbClr val="575757"/>
                </a:solidFill>
                <a:latin typeface="Cambria"/>
                <a:cs typeface="Cambria"/>
              </a:rPr>
              <a:t>Atteinte</a:t>
            </a:r>
            <a:r>
              <a:rPr dirty="0" sz="18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santé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9740" y="3124200"/>
            <a:ext cx="1037843" cy="101955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505700" y="4334255"/>
            <a:ext cx="1289685" cy="1213485"/>
            <a:chOff x="7505700" y="4334255"/>
            <a:chExt cx="1289685" cy="121348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9941" y="4820296"/>
              <a:ext cx="1173321" cy="4929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518653" y="4347209"/>
              <a:ext cx="1263650" cy="1187450"/>
            </a:xfrm>
            <a:custGeom>
              <a:avLst/>
              <a:gdLst/>
              <a:ahLst/>
              <a:cxnLst/>
              <a:rect l="l" t="t" r="r" b="b"/>
              <a:pathLst>
                <a:path w="1263650" h="1187450">
                  <a:moveTo>
                    <a:pt x="0" y="1187195"/>
                  </a:moveTo>
                  <a:lnTo>
                    <a:pt x="1263396" y="1187195"/>
                  </a:lnTo>
                  <a:lnTo>
                    <a:pt x="1263396" y="0"/>
                  </a:lnTo>
                  <a:lnTo>
                    <a:pt x="0" y="0"/>
                  </a:lnTo>
                  <a:lnTo>
                    <a:pt x="0" y="1187195"/>
                  </a:lnTo>
                  <a:close/>
                </a:path>
              </a:pathLst>
            </a:custGeom>
            <a:ln w="25908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791" y="0"/>
            <a:ext cx="493014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974" y="2844800"/>
            <a:ext cx="3785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9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Comment</a:t>
            </a:r>
            <a:r>
              <a:rPr dirty="0" u="sng" sz="2400" spc="6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retirer</a:t>
            </a:r>
            <a:r>
              <a:rPr dirty="0" u="sng" sz="2400" spc="7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2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ses</a:t>
            </a:r>
            <a:r>
              <a:rPr dirty="0" u="sng" sz="2400" spc="6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3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gants</a:t>
            </a:r>
            <a:r>
              <a:rPr dirty="0" u="sng" sz="2400" spc="7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5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?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1510029"/>
            <a:ext cx="50844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5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Le</a:t>
            </a:r>
            <a:r>
              <a:rPr dirty="0" u="sng" sz="3600" spc="-5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s</a:t>
            </a:r>
            <a:r>
              <a:rPr dirty="0" u="sng" sz="3600" spc="114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-33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4</a:t>
            </a:r>
            <a:r>
              <a:rPr dirty="0" u="sng" sz="3600" spc="10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3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f</a:t>
            </a:r>
            <a:r>
              <a:rPr dirty="0" u="sng" sz="3600" spc="6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a</a:t>
            </a:r>
            <a:r>
              <a:rPr dirty="0" u="sng" sz="3600" spc="5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mi</a:t>
            </a:r>
            <a:r>
              <a:rPr dirty="0" u="sng" sz="3600" spc="4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l</a:t>
            </a:r>
            <a:r>
              <a:rPr dirty="0" u="sng" sz="3600" spc="-2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le</a:t>
            </a:r>
            <a:r>
              <a:rPr dirty="0" u="sng" sz="3600" spc="-5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s</a:t>
            </a:r>
            <a:r>
              <a:rPr dirty="0" u="sng" sz="3600" spc="10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4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d</a:t>
            </a:r>
            <a:r>
              <a:rPr dirty="0" u="sng" sz="3600" spc="-114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e</a:t>
            </a:r>
            <a:r>
              <a:rPr dirty="0" u="sng" sz="3600" spc="10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2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dan</a:t>
            </a:r>
            <a:r>
              <a:rPr dirty="0" u="sng" sz="3600" spc="2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g</a:t>
            </a:r>
            <a:r>
              <a:rPr dirty="0" u="sng" sz="3600" spc="-19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er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409126" y="3434651"/>
            <a:ext cx="1672589" cy="1762125"/>
            <a:chOff x="2409126" y="3434651"/>
            <a:chExt cx="1672589" cy="1762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284" y="3474573"/>
              <a:ext cx="1284252" cy="17112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13889" y="3439414"/>
              <a:ext cx="1663064" cy="1752600"/>
            </a:xfrm>
            <a:custGeom>
              <a:avLst/>
              <a:gdLst/>
              <a:ahLst/>
              <a:cxnLst/>
              <a:rect l="l" t="t" r="r" b="b"/>
              <a:pathLst>
                <a:path w="1663064" h="1752600">
                  <a:moveTo>
                    <a:pt x="0" y="413766"/>
                  </a:moveTo>
                  <a:lnTo>
                    <a:pt x="1202309" y="0"/>
                  </a:lnTo>
                  <a:lnTo>
                    <a:pt x="1662938" y="1338707"/>
                  </a:lnTo>
                  <a:lnTo>
                    <a:pt x="460629" y="1752473"/>
                  </a:lnTo>
                  <a:lnTo>
                    <a:pt x="0" y="413766"/>
                  </a:lnTo>
                  <a:close/>
                </a:path>
              </a:pathLst>
            </a:custGeom>
            <a:ln w="952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429823" y="3406965"/>
            <a:ext cx="1536700" cy="1574800"/>
            <a:chOff x="4429823" y="3406965"/>
            <a:chExt cx="1536700" cy="1574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743" y="3416935"/>
              <a:ext cx="1417327" cy="1551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34585" y="3411728"/>
              <a:ext cx="1527175" cy="1565275"/>
            </a:xfrm>
            <a:custGeom>
              <a:avLst/>
              <a:gdLst/>
              <a:ahLst/>
              <a:cxnLst/>
              <a:rect l="l" t="t" r="r" b="b"/>
              <a:pathLst>
                <a:path w="1527175" h="1565275">
                  <a:moveTo>
                    <a:pt x="131317" y="0"/>
                  </a:moveTo>
                  <a:lnTo>
                    <a:pt x="1526793" y="127381"/>
                  </a:lnTo>
                  <a:lnTo>
                    <a:pt x="1395476" y="1565021"/>
                  </a:lnTo>
                  <a:lnTo>
                    <a:pt x="0" y="1437640"/>
                  </a:lnTo>
                  <a:lnTo>
                    <a:pt x="131317" y="0"/>
                  </a:lnTo>
                  <a:close/>
                </a:path>
              </a:pathLst>
            </a:custGeom>
            <a:ln w="952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367208" y="3394646"/>
            <a:ext cx="1767839" cy="1802130"/>
            <a:chOff x="6367208" y="3394646"/>
            <a:chExt cx="1767839" cy="18021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4717" y="3420914"/>
              <a:ext cx="1543667" cy="17648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71971" y="3399409"/>
              <a:ext cx="1758314" cy="1792605"/>
            </a:xfrm>
            <a:custGeom>
              <a:avLst/>
              <a:gdLst/>
              <a:ahLst/>
              <a:cxnLst/>
              <a:rect l="l" t="t" r="r" b="b"/>
              <a:pathLst>
                <a:path w="1758315" h="1792604">
                  <a:moveTo>
                    <a:pt x="0" y="327278"/>
                  </a:moveTo>
                  <a:lnTo>
                    <a:pt x="1420368" y="0"/>
                  </a:lnTo>
                  <a:lnTo>
                    <a:pt x="1757933" y="1464817"/>
                  </a:lnTo>
                  <a:lnTo>
                    <a:pt x="337565" y="1792096"/>
                  </a:lnTo>
                  <a:lnTo>
                    <a:pt x="0" y="327278"/>
                  </a:lnTo>
                </a:path>
              </a:pathLst>
            </a:custGeom>
            <a:ln w="9525">
              <a:solidFill>
                <a:srgbClr val="1520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519858" y="3396170"/>
            <a:ext cx="1690370" cy="1838960"/>
            <a:chOff x="8519858" y="3396170"/>
            <a:chExt cx="1690370" cy="18389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9954" y="3406394"/>
              <a:ext cx="1669542" cy="18184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24620" y="3400933"/>
              <a:ext cx="1680845" cy="1829435"/>
            </a:xfrm>
            <a:custGeom>
              <a:avLst/>
              <a:gdLst/>
              <a:ahLst/>
              <a:cxnLst/>
              <a:rect l="l" t="t" r="r" b="b"/>
              <a:pathLst>
                <a:path w="1680845" h="1829435">
                  <a:moveTo>
                    <a:pt x="247523" y="0"/>
                  </a:moveTo>
                  <a:lnTo>
                    <a:pt x="1680336" y="220598"/>
                  </a:lnTo>
                  <a:lnTo>
                    <a:pt x="1432813" y="1829308"/>
                  </a:lnTo>
                  <a:lnTo>
                    <a:pt x="0" y="1608835"/>
                  </a:lnTo>
                  <a:lnTo>
                    <a:pt x="247523" y="0"/>
                  </a:lnTo>
                </a:path>
              </a:pathLst>
            </a:custGeom>
            <a:ln w="9524">
              <a:solidFill>
                <a:srgbClr val="1520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013" y="1030351"/>
            <a:ext cx="72116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3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Comment</a:t>
            </a:r>
            <a:r>
              <a:rPr dirty="0" u="sng" sz="3600" spc="8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-6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supprimer</a:t>
            </a:r>
            <a:r>
              <a:rPr dirty="0" u="sng" sz="3600" spc="10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-8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ces</a:t>
            </a:r>
            <a:r>
              <a:rPr dirty="0" u="sng" sz="3600" spc="9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-5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dangers</a:t>
            </a:r>
            <a:r>
              <a:rPr dirty="0" u="sng" sz="3600" spc="9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600" spc="-3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888934" y="3066097"/>
            <a:ext cx="1956435" cy="1956435"/>
            <a:chOff x="1888934" y="3066097"/>
            <a:chExt cx="1956435" cy="1956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9580" y="3076727"/>
              <a:ext cx="1774330" cy="19346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93697" y="3070860"/>
              <a:ext cx="1946910" cy="1946910"/>
            </a:xfrm>
            <a:custGeom>
              <a:avLst/>
              <a:gdLst/>
              <a:ahLst/>
              <a:cxnLst/>
              <a:rect l="l" t="t" r="r" b="b"/>
              <a:pathLst>
                <a:path w="1946910" h="1946910">
                  <a:moveTo>
                    <a:pt x="0" y="413892"/>
                  </a:moveTo>
                  <a:lnTo>
                    <a:pt x="1532636" y="0"/>
                  </a:lnTo>
                  <a:lnTo>
                    <a:pt x="1946402" y="1532635"/>
                  </a:lnTo>
                  <a:lnTo>
                    <a:pt x="413892" y="1946402"/>
                  </a:lnTo>
                  <a:lnTo>
                    <a:pt x="0" y="413892"/>
                  </a:lnTo>
                </a:path>
              </a:pathLst>
            </a:custGeom>
            <a:ln w="9525">
              <a:solidFill>
                <a:srgbClr val="1520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583935" y="3067811"/>
            <a:ext cx="1588135" cy="1588135"/>
            <a:chOff x="5583935" y="3067811"/>
            <a:chExt cx="1588135" cy="15881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0051" y="3197703"/>
              <a:ext cx="1292000" cy="13885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88507" y="3072383"/>
              <a:ext cx="1579245" cy="1579245"/>
            </a:xfrm>
            <a:custGeom>
              <a:avLst/>
              <a:gdLst/>
              <a:ahLst/>
              <a:cxnLst/>
              <a:rect l="l" t="t" r="r" b="b"/>
              <a:pathLst>
                <a:path w="1579245" h="1579245">
                  <a:moveTo>
                    <a:pt x="0" y="1578864"/>
                  </a:moveTo>
                  <a:lnTo>
                    <a:pt x="1578864" y="1578864"/>
                  </a:lnTo>
                  <a:lnTo>
                    <a:pt x="1578864" y="0"/>
                  </a:lnTo>
                  <a:lnTo>
                    <a:pt x="0" y="0"/>
                  </a:lnTo>
                  <a:lnTo>
                    <a:pt x="0" y="1578864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764206" y="2952813"/>
            <a:ext cx="1974214" cy="1974214"/>
            <a:chOff x="8764206" y="2952813"/>
            <a:chExt cx="1974214" cy="197421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9592" y="2963545"/>
              <a:ext cx="1795015" cy="19369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68968" y="2957576"/>
              <a:ext cx="1964689" cy="1964689"/>
            </a:xfrm>
            <a:custGeom>
              <a:avLst/>
              <a:gdLst/>
              <a:ahLst/>
              <a:cxnLst/>
              <a:rect l="l" t="t" r="r" b="b"/>
              <a:pathLst>
                <a:path w="1964690" h="1964689">
                  <a:moveTo>
                    <a:pt x="470026" y="0"/>
                  </a:moveTo>
                  <a:lnTo>
                    <a:pt x="1964181" y="470026"/>
                  </a:lnTo>
                  <a:lnTo>
                    <a:pt x="1494027" y="1964182"/>
                  </a:lnTo>
                  <a:lnTo>
                    <a:pt x="0" y="1494155"/>
                  </a:lnTo>
                  <a:lnTo>
                    <a:pt x="470026" y="0"/>
                  </a:lnTo>
                </a:path>
              </a:pathLst>
            </a:custGeom>
            <a:ln w="9525">
              <a:solidFill>
                <a:srgbClr val="1520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063" y="363982"/>
            <a:ext cx="406590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-45"/>
              <a:t>Examiner</a:t>
            </a:r>
            <a:r>
              <a:rPr dirty="0" u="none" sz="3200" spc="45"/>
              <a:t> </a:t>
            </a:r>
            <a:r>
              <a:rPr dirty="0" u="none" sz="3200" spc="-10"/>
              <a:t>une</a:t>
            </a:r>
            <a:r>
              <a:rPr dirty="0" u="none" sz="3200" spc="60"/>
              <a:t> </a:t>
            </a:r>
            <a:r>
              <a:rPr dirty="0" u="none" sz="3200" spc="-20"/>
              <a:t>victime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44016" y="2105660"/>
            <a:ext cx="7174865" cy="2949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60" b="1">
                <a:solidFill>
                  <a:srgbClr val="FF0000"/>
                </a:solidFill>
                <a:latin typeface="Cambria"/>
                <a:cs typeface="Cambria"/>
              </a:rPr>
              <a:t>RECHERCHER</a:t>
            </a:r>
            <a:r>
              <a:rPr dirty="0" sz="2000" spc="2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135" b="1">
                <a:solidFill>
                  <a:srgbClr val="FF0000"/>
                </a:solidFill>
                <a:latin typeface="Cambria"/>
                <a:cs typeface="Cambria"/>
              </a:rPr>
              <a:t>SI</a:t>
            </a:r>
            <a:r>
              <a:rPr dirty="0" sz="2000" spc="5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mbria"/>
              <a:cs typeface="Cambria"/>
            </a:endParaRPr>
          </a:p>
          <a:p>
            <a:pPr marL="266700" indent="-254635">
              <a:lnSpc>
                <a:spcPts val="2385"/>
              </a:lnSpc>
              <a:buAutoNum type="arabicPeriod"/>
              <a:tabLst>
                <a:tab pos="267335" algn="l"/>
              </a:tabLst>
            </a:pPr>
            <a:r>
              <a:rPr dirty="0" sz="2000" spc="190" b="1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000" spc="3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170" b="1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r>
              <a:rPr dirty="0" sz="2000" spc="2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210" b="1">
                <a:solidFill>
                  <a:srgbClr val="525252"/>
                </a:solidFill>
                <a:latin typeface="Cambria"/>
                <a:cs typeface="Cambria"/>
              </a:rPr>
              <a:t>SAIGNE</a:t>
            </a:r>
            <a:r>
              <a:rPr dirty="0" sz="2000" spc="1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220" b="1">
                <a:solidFill>
                  <a:srgbClr val="525252"/>
                </a:solidFill>
                <a:latin typeface="Cambria"/>
                <a:cs typeface="Cambria"/>
              </a:rPr>
              <a:t>ABONDAMMENT</a:t>
            </a:r>
            <a:endParaRPr sz="2000">
              <a:latin typeface="Cambria"/>
              <a:cs typeface="Cambria"/>
            </a:endParaRPr>
          </a:p>
          <a:p>
            <a:pPr lvl="1" marL="1231900" marR="901700" indent="-469900">
              <a:lnSpc>
                <a:spcPts val="2880"/>
              </a:lnSpc>
              <a:spcBef>
                <a:spcPts val="85"/>
              </a:spcBef>
              <a:buClr>
                <a:srgbClr val="3E3E3E"/>
              </a:buClr>
              <a:buSzPct val="68750"/>
              <a:buFont typeface="Wingdings"/>
              <a:buChar char=""/>
              <a:tabLst>
                <a:tab pos="994410" algn="l"/>
              </a:tabLst>
            </a:pPr>
            <a:r>
              <a:rPr dirty="0" sz="2400" spc="10">
                <a:solidFill>
                  <a:srgbClr val="617C9A"/>
                </a:solidFill>
                <a:latin typeface="Cambria"/>
                <a:cs typeface="Cambria"/>
              </a:rPr>
              <a:t>Rechercher</a:t>
            </a:r>
            <a:r>
              <a:rPr dirty="0" sz="24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617C9A"/>
                </a:solidFill>
                <a:latin typeface="Cambria"/>
                <a:cs typeface="Cambria"/>
              </a:rPr>
              <a:t>saignements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abondants, </a:t>
            </a:r>
            <a:r>
              <a:rPr dirty="0" sz="2400" spc="-51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617C9A"/>
                </a:solidFill>
                <a:latin typeface="Cambria"/>
                <a:cs typeface="Cambria"/>
              </a:rPr>
              <a:t>soit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visuel, </a:t>
            </a:r>
            <a:r>
              <a:rPr dirty="0" sz="2400" spc="5">
                <a:solidFill>
                  <a:srgbClr val="617C9A"/>
                </a:solidFill>
                <a:latin typeface="Cambria"/>
                <a:cs typeface="Cambria"/>
              </a:rPr>
              <a:t>soit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617C9A"/>
                </a:solidFill>
                <a:latin typeface="Cambria"/>
                <a:cs typeface="Cambria"/>
              </a:rPr>
              <a:t>palpant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E3E3E"/>
              </a:buClr>
              <a:buFont typeface="Wingdings"/>
              <a:buChar char=""/>
            </a:pPr>
            <a:endParaRPr sz="3400">
              <a:latin typeface="Cambria"/>
              <a:cs typeface="Cambria"/>
            </a:endParaRPr>
          </a:p>
          <a:p>
            <a:pPr marL="266700" indent="-254635">
              <a:lnSpc>
                <a:spcPts val="2385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dirty="0" sz="2000" spc="185" b="1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000" spc="3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170" b="1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r>
              <a:rPr dirty="0" sz="2000" spc="1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105" b="1">
                <a:solidFill>
                  <a:srgbClr val="525252"/>
                </a:solidFill>
                <a:latin typeface="Cambria"/>
                <a:cs typeface="Cambria"/>
              </a:rPr>
              <a:t>S’ÉTOUFFE</a:t>
            </a:r>
            <a:endParaRPr sz="2000">
              <a:latin typeface="Cambria"/>
              <a:cs typeface="Cambria"/>
            </a:endParaRPr>
          </a:p>
          <a:p>
            <a:pPr lvl="1" marL="993775" indent="-232410">
              <a:lnSpc>
                <a:spcPts val="2865"/>
              </a:lnSpc>
              <a:buClr>
                <a:srgbClr val="3E3E3E"/>
              </a:buClr>
              <a:buSzPct val="68750"/>
              <a:buFont typeface="Wingdings"/>
              <a:buChar char=""/>
              <a:tabLst>
                <a:tab pos="994410" algn="l"/>
              </a:tabLst>
            </a:pPr>
            <a:r>
              <a:rPr dirty="0" sz="2400" spc="10">
                <a:solidFill>
                  <a:srgbClr val="617C9A"/>
                </a:solidFill>
                <a:latin typeface="Cambria"/>
                <a:cs typeface="Cambria"/>
              </a:rPr>
              <a:t>Rechercher</a:t>
            </a:r>
            <a:r>
              <a:rPr dirty="0" sz="24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617C9A"/>
                </a:solidFill>
                <a:latin typeface="Cambria"/>
                <a:cs typeface="Cambria"/>
              </a:rPr>
              <a:t>signes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85">
                <a:solidFill>
                  <a:srgbClr val="617C9A"/>
                </a:solidFill>
                <a:latin typeface="Cambria"/>
                <a:cs typeface="Cambria"/>
              </a:rPr>
              <a:t>d’une</a:t>
            </a:r>
            <a:r>
              <a:rPr dirty="0" sz="24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617C9A"/>
                </a:solidFill>
                <a:latin typeface="Cambria"/>
                <a:cs typeface="Cambria"/>
              </a:rPr>
              <a:t>obstruction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617C9A"/>
                </a:solidFill>
                <a:latin typeface="Cambria"/>
                <a:cs typeface="Cambria"/>
              </a:rPr>
              <a:t>grave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83819"/>
            <a:ext cx="1059180" cy="10705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4259" y="1141432"/>
            <a:ext cx="1074420" cy="5975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86654" y="1176908"/>
            <a:ext cx="480441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40">
                <a:solidFill>
                  <a:srgbClr val="617C9A"/>
                </a:solidFill>
                <a:latin typeface="Cambria"/>
                <a:cs typeface="Cambria"/>
              </a:rPr>
              <a:t>Déceler</a:t>
            </a:r>
            <a:r>
              <a:rPr dirty="0" sz="32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65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sz="32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45">
                <a:solidFill>
                  <a:srgbClr val="617C9A"/>
                </a:solidFill>
                <a:latin typeface="Cambria"/>
                <a:cs typeface="Cambria"/>
              </a:rPr>
              <a:t>urgence</a:t>
            </a:r>
            <a:r>
              <a:rPr dirty="0" sz="32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3200" spc="45">
                <a:solidFill>
                  <a:srgbClr val="617C9A"/>
                </a:solidFill>
                <a:latin typeface="Cambria"/>
                <a:cs typeface="Cambria"/>
              </a:rPr>
              <a:t>vitale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6584" y="182702"/>
            <a:ext cx="40684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-40"/>
              <a:t>Examiner</a:t>
            </a:r>
            <a:r>
              <a:rPr dirty="0" u="none" sz="3200" spc="30"/>
              <a:t> </a:t>
            </a:r>
            <a:r>
              <a:rPr dirty="0" u="none" sz="3200" spc="-10"/>
              <a:t>une</a:t>
            </a:r>
            <a:r>
              <a:rPr dirty="0" u="none" sz="3200" spc="40"/>
              <a:t> </a:t>
            </a:r>
            <a:r>
              <a:rPr dirty="0" u="none" sz="3200" spc="-15"/>
              <a:t>victime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6700" indent="-254635">
              <a:lnSpc>
                <a:spcPts val="2385"/>
              </a:lnSpc>
              <a:spcBef>
                <a:spcPts val="105"/>
              </a:spcBef>
              <a:buAutoNum type="arabicPeriod" startAt="3"/>
              <a:tabLst>
                <a:tab pos="267335" algn="l"/>
              </a:tabLst>
            </a:pPr>
            <a:r>
              <a:rPr dirty="0" spc="185"/>
              <a:t>LA</a:t>
            </a:r>
            <a:r>
              <a:rPr dirty="0" spc="25"/>
              <a:t> </a:t>
            </a:r>
            <a:r>
              <a:rPr dirty="0" spc="170"/>
              <a:t>VICTIME</a:t>
            </a:r>
            <a:r>
              <a:rPr dirty="0" spc="10"/>
              <a:t> </a:t>
            </a:r>
            <a:r>
              <a:rPr dirty="0" spc="165"/>
              <a:t>RÉPOND</a:t>
            </a:r>
          </a:p>
          <a:p>
            <a:pPr lvl="1" marL="1047750" indent="-248285">
              <a:lnSpc>
                <a:spcPts val="2865"/>
              </a:lnSpc>
              <a:buClr>
                <a:srgbClr val="3E3E3E"/>
              </a:buClr>
              <a:buSzPct val="60416"/>
              <a:buFont typeface="Wingdings"/>
              <a:buChar char=""/>
              <a:tabLst>
                <a:tab pos="1048385" algn="l"/>
              </a:tabLst>
            </a:pP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Stimuler</a:t>
            </a:r>
            <a:r>
              <a:rPr dirty="0" sz="24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617C9A"/>
                </a:solidFill>
                <a:latin typeface="Cambria"/>
                <a:cs typeface="Cambria"/>
              </a:rPr>
              <a:t>réflexes,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617C9A"/>
                </a:solidFill>
                <a:latin typeface="Cambria"/>
                <a:cs typeface="Cambria"/>
              </a:rPr>
              <a:t>poser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617C9A"/>
                </a:solidFill>
                <a:latin typeface="Cambria"/>
                <a:cs typeface="Cambria"/>
              </a:rPr>
              <a:t>questions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simples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"/>
            </a:pPr>
            <a:endParaRPr sz="4100">
              <a:latin typeface="Cambria"/>
              <a:cs typeface="Cambria"/>
            </a:endParaRPr>
          </a:p>
          <a:p>
            <a:pPr marL="266700" indent="-254635">
              <a:lnSpc>
                <a:spcPts val="2385"/>
              </a:lnSpc>
              <a:buAutoNum type="arabicPeriod" startAt="3"/>
              <a:tabLst>
                <a:tab pos="267335" algn="l"/>
              </a:tabLst>
            </a:pPr>
            <a:r>
              <a:rPr dirty="0" spc="185"/>
              <a:t>LA</a:t>
            </a:r>
            <a:r>
              <a:rPr dirty="0" spc="40"/>
              <a:t> </a:t>
            </a:r>
            <a:r>
              <a:rPr dirty="0" spc="170"/>
              <a:t>VICTIME</a:t>
            </a:r>
            <a:r>
              <a:rPr dirty="0" spc="25"/>
              <a:t> </a:t>
            </a:r>
            <a:r>
              <a:rPr dirty="0" spc="185"/>
              <a:t>NE</a:t>
            </a:r>
            <a:r>
              <a:rPr dirty="0" spc="45"/>
              <a:t> </a:t>
            </a:r>
            <a:r>
              <a:rPr dirty="0" spc="165"/>
              <a:t>RÉPOND</a:t>
            </a:r>
            <a:r>
              <a:rPr dirty="0" spc="30"/>
              <a:t> </a:t>
            </a:r>
            <a:r>
              <a:rPr dirty="0" spc="120"/>
              <a:t>PAS,</a:t>
            </a:r>
            <a:r>
              <a:rPr dirty="0" spc="50"/>
              <a:t> </a:t>
            </a:r>
            <a:r>
              <a:rPr dirty="0" spc="75"/>
              <a:t>RESPIRE-T-ELLE</a:t>
            </a:r>
            <a:r>
              <a:rPr dirty="0" spc="30"/>
              <a:t> </a:t>
            </a:r>
            <a:r>
              <a:rPr dirty="0" spc="-15"/>
              <a:t>?</a:t>
            </a:r>
          </a:p>
          <a:p>
            <a:pPr lvl="1" marL="1235075" indent="-283210">
              <a:lnSpc>
                <a:spcPts val="2865"/>
              </a:lnSpc>
              <a:buClr>
                <a:srgbClr val="3E3E3E"/>
              </a:buClr>
              <a:buSzPct val="68750"/>
              <a:buFont typeface="Wingdings"/>
              <a:buChar char=""/>
              <a:tabLst>
                <a:tab pos="1235710" algn="l"/>
              </a:tabLst>
            </a:pPr>
            <a:r>
              <a:rPr dirty="0" sz="2400" spc="10">
                <a:solidFill>
                  <a:srgbClr val="617C9A"/>
                </a:solidFill>
                <a:latin typeface="Cambria"/>
                <a:cs typeface="Cambria"/>
              </a:rPr>
              <a:t>Libérer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voies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617C9A"/>
                </a:solidFill>
                <a:latin typeface="Cambria"/>
                <a:cs typeface="Cambria"/>
              </a:rPr>
              <a:t>respiratoires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80" y="4437634"/>
            <a:ext cx="1091438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95"/>
              </a:spcBef>
              <a:buSzPct val="90909"/>
              <a:buChar char="-"/>
              <a:tabLst>
                <a:tab pos="160655" algn="l"/>
              </a:tabLst>
            </a:pP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Positionner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200" spc="5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75" b="1">
                <a:solidFill>
                  <a:srgbClr val="3E3E3E"/>
                </a:solidFill>
                <a:latin typeface="Cambria"/>
                <a:cs typeface="Cambria"/>
              </a:rPr>
              <a:t>tête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2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00" b="1">
                <a:solidFill>
                  <a:srgbClr val="3E3E3E"/>
                </a:solidFill>
                <a:latin typeface="Cambria"/>
                <a:cs typeface="Cambria"/>
              </a:rPr>
              <a:t>arrière</a:t>
            </a:r>
            <a:endParaRPr sz="2200">
              <a:latin typeface="Cambria"/>
              <a:cs typeface="Cambria"/>
            </a:endParaRPr>
          </a:p>
          <a:p>
            <a:pPr marL="175260" indent="-16319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dirty="0" sz="2200" spc="15" b="1">
                <a:solidFill>
                  <a:srgbClr val="3E3E3E"/>
                </a:solidFill>
                <a:latin typeface="Cambria"/>
                <a:cs typeface="Cambria"/>
              </a:rPr>
              <a:t>Ouvrir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3E3E3E"/>
                </a:solidFill>
                <a:latin typeface="Cambria"/>
                <a:cs typeface="Cambria"/>
              </a:rPr>
              <a:t>bouche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5" b="1">
                <a:solidFill>
                  <a:srgbClr val="3E3E3E"/>
                </a:solidFill>
                <a:latin typeface="Cambria"/>
                <a:cs typeface="Cambria"/>
              </a:rPr>
              <a:t>pour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vérifier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2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présence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éventuelle</a:t>
            </a:r>
            <a:r>
              <a:rPr dirty="0" sz="2200" spc="9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40" b="1">
                <a:solidFill>
                  <a:srgbClr val="3E3E3E"/>
                </a:solidFill>
                <a:latin typeface="Cambria"/>
                <a:cs typeface="Cambria"/>
              </a:rPr>
              <a:t>d’un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0" b="1">
                <a:solidFill>
                  <a:srgbClr val="3E3E3E"/>
                </a:solidFill>
                <a:latin typeface="Cambria"/>
                <a:cs typeface="Cambria"/>
              </a:rPr>
              <a:t>corps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70" b="1">
                <a:solidFill>
                  <a:srgbClr val="3E3E3E"/>
                </a:solidFill>
                <a:latin typeface="Cambria"/>
                <a:cs typeface="Cambria"/>
              </a:rPr>
              <a:t>étranger</a:t>
            </a:r>
            <a:endParaRPr sz="2200">
              <a:latin typeface="Cambria"/>
              <a:cs typeface="Cambria"/>
            </a:endParaRPr>
          </a:p>
          <a:p>
            <a:pPr marL="175260" indent="-16319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Placer</a:t>
            </a:r>
            <a:r>
              <a:rPr dirty="0" sz="22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son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oreille</a:t>
            </a:r>
            <a:r>
              <a:rPr dirty="0" sz="2200" spc="9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5" b="1">
                <a:solidFill>
                  <a:srgbClr val="3E3E3E"/>
                </a:solidFill>
                <a:latin typeface="Cambria"/>
                <a:cs typeface="Cambria"/>
              </a:rPr>
              <a:t>au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dessus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5" b="1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bouche</a:t>
            </a:r>
            <a:r>
              <a:rPr dirty="0" sz="2200" spc="9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5" b="1">
                <a:solidFill>
                  <a:srgbClr val="3E3E3E"/>
                </a:solidFill>
                <a:latin typeface="Cambria"/>
                <a:cs typeface="Cambria"/>
              </a:rPr>
              <a:t>pour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0" b="1">
                <a:solidFill>
                  <a:srgbClr val="3E3E3E"/>
                </a:solidFill>
                <a:latin typeface="Cambria"/>
                <a:cs typeface="Cambria"/>
              </a:rPr>
              <a:t>entendre</a:t>
            </a:r>
            <a:r>
              <a:rPr dirty="0" sz="2200" spc="9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70" b="1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22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0" b="1">
                <a:solidFill>
                  <a:srgbClr val="3E3E3E"/>
                </a:solidFill>
                <a:latin typeface="Cambria"/>
                <a:cs typeface="Cambria"/>
              </a:rPr>
              <a:t>sentir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0" b="1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éventuel</a:t>
            </a:r>
            <a:r>
              <a:rPr dirty="0" sz="2200" spc="9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 b="1">
                <a:solidFill>
                  <a:srgbClr val="3E3E3E"/>
                </a:solidFill>
                <a:latin typeface="Cambria"/>
                <a:cs typeface="Cambria"/>
              </a:rPr>
              <a:t>souffle</a:t>
            </a:r>
            <a:endParaRPr sz="2200">
              <a:latin typeface="Cambria"/>
              <a:cs typeface="Cambria"/>
            </a:endParaRPr>
          </a:p>
          <a:p>
            <a:pPr marL="175260" indent="-16319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dirty="0" sz="2200" spc="5" b="1">
                <a:solidFill>
                  <a:srgbClr val="3E3E3E"/>
                </a:solidFill>
                <a:latin typeface="Cambria"/>
                <a:cs typeface="Cambria"/>
              </a:rPr>
              <a:t>Vérifier</a:t>
            </a:r>
            <a:r>
              <a:rPr dirty="0" sz="22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22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" b="1">
                <a:solidFill>
                  <a:srgbClr val="3E3E3E"/>
                </a:solidFill>
                <a:latin typeface="Cambria"/>
                <a:cs typeface="Cambria"/>
              </a:rPr>
              <a:t>mouvements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" b="1">
                <a:solidFill>
                  <a:srgbClr val="3E3E3E"/>
                </a:solidFill>
                <a:latin typeface="Cambria"/>
                <a:cs typeface="Cambria"/>
              </a:rPr>
              <a:t>abdominaux,</a:t>
            </a:r>
            <a:r>
              <a:rPr dirty="0" sz="2200" spc="9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60" b="1">
                <a:solidFill>
                  <a:srgbClr val="3E3E3E"/>
                </a:solidFill>
                <a:latin typeface="Cambria"/>
                <a:cs typeface="Cambria"/>
              </a:rPr>
              <a:t>regardant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22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ventre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monter</a:t>
            </a:r>
            <a:r>
              <a:rPr dirty="0" sz="22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70" b="1">
                <a:solidFill>
                  <a:srgbClr val="3E3E3E"/>
                </a:solidFill>
                <a:latin typeface="Cambria"/>
                <a:cs typeface="Cambria"/>
              </a:rPr>
              <a:t>et</a:t>
            </a:r>
            <a:r>
              <a:rPr dirty="0" sz="22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45" b="1">
                <a:solidFill>
                  <a:srgbClr val="3E3E3E"/>
                </a:solidFill>
                <a:latin typeface="Cambria"/>
                <a:cs typeface="Cambria"/>
              </a:rPr>
              <a:t>descendre</a:t>
            </a:r>
            <a:endParaRPr sz="2200">
              <a:latin typeface="Cambria"/>
              <a:cs typeface="Cambria"/>
            </a:endParaRPr>
          </a:p>
          <a:p>
            <a:pPr marL="175260" indent="-16319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dirty="0" sz="2200" spc="-5" b="1">
                <a:solidFill>
                  <a:srgbClr val="3E3E3E"/>
                </a:solidFill>
                <a:latin typeface="Cambria"/>
                <a:cs typeface="Cambria"/>
              </a:rPr>
              <a:t>Contrôl</a:t>
            </a:r>
            <a:r>
              <a:rPr dirty="0" sz="2200" spc="5" b="1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200" spc="-165" b="1">
                <a:solidFill>
                  <a:srgbClr val="3E3E3E"/>
                </a:solidFill>
                <a:latin typeface="Cambria"/>
                <a:cs typeface="Cambria"/>
              </a:rPr>
              <a:t>r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200" b="1">
                <a:solidFill>
                  <a:srgbClr val="3E3E3E"/>
                </a:solidFill>
                <a:latin typeface="Cambria"/>
                <a:cs typeface="Cambria"/>
              </a:rPr>
              <a:t>1</a:t>
            </a:r>
            <a:r>
              <a:rPr dirty="0" sz="2200" spc="-204" b="1">
                <a:solidFill>
                  <a:srgbClr val="3E3E3E"/>
                </a:solidFill>
                <a:latin typeface="Cambria"/>
                <a:cs typeface="Cambria"/>
              </a:rPr>
              <a:t>0</a:t>
            </a:r>
            <a:r>
              <a:rPr dirty="0" sz="22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0" b="1">
                <a:solidFill>
                  <a:srgbClr val="3E3E3E"/>
                </a:solidFill>
                <a:latin typeface="Cambria"/>
                <a:cs typeface="Cambria"/>
              </a:rPr>
              <a:t>second</a:t>
            </a:r>
            <a:r>
              <a:rPr dirty="0" sz="2200" spc="-55" b="1">
                <a:solidFill>
                  <a:srgbClr val="3E3E3E"/>
                </a:solidFill>
                <a:latin typeface="Cambria"/>
                <a:cs typeface="Cambria"/>
              </a:rPr>
              <a:t>es</a:t>
            </a:r>
            <a:r>
              <a:rPr dirty="0" sz="22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60" b="1">
                <a:solidFill>
                  <a:srgbClr val="3E3E3E"/>
                </a:solidFill>
                <a:latin typeface="Cambria"/>
                <a:cs typeface="Cambria"/>
              </a:rPr>
              <a:t>s</a:t>
            </a:r>
            <a:r>
              <a:rPr dirty="0" sz="2200" spc="-65" b="1">
                <a:solidFill>
                  <a:srgbClr val="3E3E3E"/>
                </a:solidFill>
                <a:latin typeface="Cambria"/>
                <a:cs typeface="Cambria"/>
              </a:rPr>
              <a:t>a</a:t>
            </a:r>
            <a:r>
              <a:rPr dirty="0" sz="2200" spc="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70" b="1">
                <a:solidFill>
                  <a:srgbClr val="3E3E3E"/>
                </a:solidFill>
                <a:latin typeface="Cambria"/>
                <a:cs typeface="Cambria"/>
              </a:rPr>
              <a:t>respir</a:t>
            </a:r>
            <a:r>
              <a:rPr dirty="0" sz="2200" spc="-70" b="1">
                <a:solidFill>
                  <a:srgbClr val="3E3E3E"/>
                </a:solidFill>
                <a:latin typeface="Cambria"/>
                <a:cs typeface="Cambria"/>
              </a:rPr>
              <a:t>a</a:t>
            </a:r>
            <a:r>
              <a:rPr dirty="0" sz="2200" spc="-15" b="1">
                <a:solidFill>
                  <a:srgbClr val="3E3E3E"/>
                </a:solidFill>
                <a:latin typeface="Cambria"/>
                <a:cs typeface="Cambria"/>
              </a:rPr>
              <a:t>tion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27" y="0"/>
            <a:ext cx="978407" cy="97083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964935" y="3186683"/>
            <a:ext cx="931544" cy="914400"/>
            <a:chOff x="5964935" y="3186683"/>
            <a:chExt cx="931544" cy="914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4653" y="3262883"/>
              <a:ext cx="885825" cy="762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4935" y="3186683"/>
              <a:ext cx="931163" cy="9144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124700" y="3000755"/>
            <a:ext cx="1064260" cy="1341120"/>
            <a:chOff x="7124700" y="3000755"/>
            <a:chExt cx="1064260" cy="13411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6648" y="3339468"/>
              <a:ext cx="264796" cy="476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4700" y="3000755"/>
              <a:ext cx="1063752" cy="13411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489317" y="3141345"/>
            <a:ext cx="296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5" b="1">
                <a:solidFill>
                  <a:srgbClr val="3E3E3E"/>
                </a:solidFill>
                <a:latin typeface="Trebuchet MS"/>
                <a:cs typeface="Trebuchet MS"/>
              </a:rPr>
              <a:t>?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027" y="345135"/>
            <a:ext cx="40684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-40"/>
              <a:t>Examiner</a:t>
            </a:r>
            <a:r>
              <a:rPr dirty="0" u="none" sz="3200" spc="30"/>
              <a:t> </a:t>
            </a:r>
            <a:r>
              <a:rPr dirty="0" u="none" sz="3200" spc="-10"/>
              <a:t>une</a:t>
            </a:r>
            <a:r>
              <a:rPr dirty="0" u="none" sz="3200" spc="40"/>
              <a:t> </a:t>
            </a:r>
            <a:r>
              <a:rPr dirty="0" u="none" sz="3200" spc="-15"/>
              <a:t>victime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124" y="121721"/>
            <a:ext cx="1021011" cy="1023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31" y="428195"/>
            <a:ext cx="820026" cy="52893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9568" y="411556"/>
            <a:ext cx="4199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35">
                <a:solidFill>
                  <a:srgbClr val="617C9A"/>
                </a:solidFill>
                <a:latin typeface="Cambria"/>
                <a:cs typeface="Cambria"/>
              </a:rPr>
              <a:t>Déceler</a:t>
            </a:r>
            <a:r>
              <a:rPr dirty="0" sz="2800" spc="2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60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sz="28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40">
                <a:solidFill>
                  <a:srgbClr val="617C9A"/>
                </a:solidFill>
                <a:latin typeface="Cambria"/>
                <a:cs typeface="Cambria"/>
              </a:rPr>
              <a:t>urgence vitale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541" y="5275993"/>
            <a:ext cx="752918" cy="5458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9526" y="1547875"/>
            <a:ext cx="11379835" cy="4530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5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heavy" sz="2800" spc="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heavy" sz="2800" spc="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heavy" sz="2800" spc="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00" spc="-2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heavy" sz="2800" spc="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00" spc="-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Covid-19</a:t>
            </a:r>
            <a:r>
              <a:rPr dirty="0" u="heavy" sz="2800" spc="10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00" spc="-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u="heavy" sz="2400" spc="1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Si</a:t>
            </a:r>
            <a:r>
              <a:rPr dirty="0" u="heavy" sz="2400" spc="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1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la</a:t>
            </a:r>
            <a:r>
              <a:rPr dirty="0" u="heavy" sz="2400" spc="5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1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heavy" sz="24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ne</a:t>
            </a:r>
            <a:r>
              <a:rPr dirty="0" u="heavy" sz="2400" spc="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4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répond</a:t>
            </a:r>
            <a:r>
              <a:rPr dirty="0" u="heavy" sz="24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pas</a:t>
            </a:r>
            <a:r>
              <a:rPr dirty="0" u="heavy" sz="2400" spc="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7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165">
                <a:solidFill>
                  <a:srgbClr val="525252"/>
                </a:solidFill>
                <a:latin typeface="Cambria"/>
                <a:cs typeface="Cambria"/>
              </a:rPr>
              <a:t>Ne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pas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25252"/>
                </a:solidFill>
                <a:latin typeface="Cambria"/>
                <a:cs typeface="Cambria"/>
              </a:rPr>
              <a:t>procéder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25252"/>
                </a:solidFill>
                <a:latin typeface="Cambria"/>
                <a:cs typeface="Cambria"/>
              </a:rPr>
              <a:t>à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525252"/>
                </a:solidFill>
                <a:latin typeface="Cambria"/>
                <a:cs typeface="Cambria"/>
              </a:rPr>
              <a:t>bascule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25252"/>
                </a:solidFill>
                <a:latin typeface="Cambria"/>
                <a:cs typeface="Cambria"/>
              </a:rPr>
              <a:t>tête</a:t>
            </a:r>
            <a:r>
              <a:rPr dirty="0" sz="2400" spc="7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165">
                <a:solidFill>
                  <a:srgbClr val="525252"/>
                </a:solidFill>
                <a:latin typeface="Cambria"/>
                <a:cs typeface="Cambria"/>
              </a:rPr>
              <a:t>Ne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pas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20">
                <a:solidFill>
                  <a:srgbClr val="525252"/>
                </a:solidFill>
                <a:latin typeface="Cambria"/>
                <a:cs typeface="Cambria"/>
              </a:rPr>
              <a:t>tenter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lui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ouvrir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25252"/>
                </a:solidFill>
                <a:latin typeface="Cambria"/>
                <a:cs typeface="Cambria"/>
              </a:rPr>
              <a:t>bouche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165">
                <a:solidFill>
                  <a:srgbClr val="525252"/>
                </a:solidFill>
                <a:latin typeface="Cambria"/>
                <a:cs typeface="Cambria"/>
              </a:rPr>
              <a:t>Ne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pas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20">
                <a:solidFill>
                  <a:srgbClr val="525252"/>
                </a:solidFill>
                <a:latin typeface="Cambria"/>
                <a:cs typeface="Cambria"/>
              </a:rPr>
              <a:t>se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25252"/>
                </a:solidFill>
                <a:latin typeface="Cambria"/>
                <a:cs typeface="Cambria"/>
              </a:rPr>
              <a:t>pencher</a:t>
            </a:r>
            <a:r>
              <a:rPr dirty="0" sz="2400" spc="6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au-dessus</a:t>
            </a:r>
            <a:r>
              <a:rPr dirty="0" sz="2400" spc="4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525252"/>
                </a:solidFill>
                <a:latin typeface="Cambria"/>
                <a:cs typeface="Cambria"/>
              </a:rPr>
              <a:t>face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 de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165">
                <a:solidFill>
                  <a:srgbClr val="525252"/>
                </a:solidFill>
                <a:latin typeface="Cambria"/>
                <a:cs typeface="Cambria"/>
              </a:rPr>
              <a:t>Ne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pas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525252"/>
                </a:solidFill>
                <a:latin typeface="Cambria"/>
                <a:cs typeface="Cambria"/>
              </a:rPr>
              <a:t>mettre</a:t>
            </a:r>
            <a:r>
              <a:rPr dirty="0" sz="2400" spc="8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25252"/>
                </a:solidFill>
                <a:latin typeface="Cambria"/>
                <a:cs typeface="Cambria"/>
              </a:rPr>
              <a:t>son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525252"/>
                </a:solidFill>
                <a:latin typeface="Cambria"/>
                <a:cs typeface="Cambria"/>
              </a:rPr>
              <a:t>oreille</a:t>
            </a:r>
            <a:r>
              <a:rPr dirty="0" sz="2400" spc="8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25252"/>
                </a:solidFill>
                <a:latin typeface="Cambria"/>
                <a:cs typeface="Cambria"/>
              </a:rPr>
              <a:t>et</a:t>
            </a:r>
            <a:r>
              <a:rPr dirty="0" sz="2400" spc="8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525252"/>
                </a:solidFill>
                <a:latin typeface="Cambria"/>
                <a:cs typeface="Cambria"/>
              </a:rPr>
              <a:t>sa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525252"/>
                </a:solidFill>
                <a:latin typeface="Cambria"/>
                <a:cs typeface="Cambria"/>
              </a:rPr>
              <a:t>joue</a:t>
            </a:r>
            <a:r>
              <a:rPr dirty="0" sz="2400" spc="7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au-dessus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25252"/>
                </a:solidFill>
                <a:latin typeface="Cambria"/>
                <a:cs typeface="Cambria"/>
              </a:rPr>
              <a:t>bouche</a:t>
            </a:r>
            <a:r>
              <a:rPr dirty="0" sz="2400" spc="7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25252"/>
                </a:solidFill>
                <a:latin typeface="Cambria"/>
                <a:cs typeface="Cambria"/>
              </a:rPr>
              <a:t>et</a:t>
            </a:r>
            <a:r>
              <a:rPr dirty="0" sz="2400" spc="9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125">
                <a:solidFill>
                  <a:srgbClr val="525252"/>
                </a:solidFill>
                <a:latin typeface="Cambria"/>
                <a:cs typeface="Cambria"/>
              </a:rPr>
              <a:t>du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525252"/>
                </a:solidFill>
                <a:latin typeface="Cambria"/>
                <a:cs typeface="Cambria"/>
              </a:rPr>
              <a:t>nez</a:t>
            </a:r>
            <a:r>
              <a:rPr dirty="0" sz="2400" spc="7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400" spc="60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400" spc="75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Cambria"/>
              <a:cs typeface="Cambria"/>
            </a:endParaRPr>
          </a:p>
          <a:p>
            <a:pPr marL="2232025" marR="2545080" indent="-1155700">
              <a:lnSpc>
                <a:spcPct val="100000"/>
              </a:lnSpc>
            </a:pPr>
            <a:r>
              <a:rPr dirty="0" u="sng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Apprécier</a:t>
            </a:r>
            <a:r>
              <a:rPr dirty="0" u="sng" sz="24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400" spc="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respiration</a:t>
            </a:r>
            <a:r>
              <a:rPr dirty="0" u="sng" sz="2400" spc="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2400" spc="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400" spc="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sng" sz="2400" spc="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juste</a:t>
            </a:r>
            <a:r>
              <a:rPr dirty="0" u="sng" sz="2400" spc="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2400" spc="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regardant </a:t>
            </a:r>
            <a:r>
              <a:rPr dirty="0" sz="2400" spc="-51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u="sng" sz="2400" spc="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si</a:t>
            </a:r>
            <a:r>
              <a:rPr dirty="0" u="sng" sz="2400" spc="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son</a:t>
            </a:r>
            <a:r>
              <a:rPr dirty="0" u="sng" sz="2400" spc="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ventre</a:t>
            </a:r>
            <a:r>
              <a:rPr dirty="0" u="sng" sz="2400" spc="6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7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et</a:t>
            </a:r>
            <a:r>
              <a:rPr dirty="0" u="sng" sz="2400" spc="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sa</a:t>
            </a:r>
            <a:r>
              <a:rPr dirty="0" u="sng" sz="2400" spc="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poitrine</a:t>
            </a:r>
            <a:r>
              <a:rPr dirty="0" u="sng" sz="2400" spc="7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se</a:t>
            </a:r>
            <a:r>
              <a:rPr dirty="0" u="sng" sz="2400" spc="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soulèvent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114" y="119583"/>
            <a:ext cx="64706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-40"/>
              <a:t>Examiner</a:t>
            </a:r>
            <a:r>
              <a:rPr dirty="0" u="none" sz="3200" spc="55"/>
              <a:t> </a:t>
            </a:r>
            <a:r>
              <a:rPr dirty="0" u="none" sz="3200" spc="-10"/>
              <a:t>une</a:t>
            </a:r>
            <a:r>
              <a:rPr dirty="0" u="none" sz="3200" spc="65"/>
              <a:t> </a:t>
            </a:r>
            <a:r>
              <a:rPr dirty="0" u="none" sz="3200" spc="-15"/>
              <a:t>victime</a:t>
            </a:r>
            <a:r>
              <a:rPr dirty="0" u="none" sz="3200" spc="65"/>
              <a:t> </a:t>
            </a:r>
            <a:r>
              <a:rPr dirty="0" u="none" sz="3200" spc="-80"/>
              <a:t>sur</a:t>
            </a:r>
            <a:r>
              <a:rPr dirty="0" u="none" sz="3200" spc="85"/>
              <a:t> </a:t>
            </a:r>
            <a:r>
              <a:rPr dirty="0" u="none" sz="3200" spc="-10"/>
              <a:t>le</a:t>
            </a:r>
            <a:r>
              <a:rPr dirty="0" u="none" sz="3200" spc="65"/>
              <a:t> </a:t>
            </a:r>
            <a:r>
              <a:rPr dirty="0" u="none" sz="3200" spc="-75"/>
              <a:t>ventre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616963" y="1053083"/>
            <a:ext cx="5126990" cy="5805170"/>
            <a:chOff x="1616963" y="1053083"/>
            <a:chExt cx="5126990" cy="5805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963" y="1053083"/>
              <a:ext cx="5126736" cy="58049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51532" y="1155191"/>
              <a:ext cx="3554095" cy="5166360"/>
            </a:xfrm>
            <a:custGeom>
              <a:avLst/>
              <a:gdLst/>
              <a:ahLst/>
              <a:cxnLst/>
              <a:rect l="l" t="t" r="r" b="b"/>
              <a:pathLst>
                <a:path w="3554095" h="5166360">
                  <a:moveTo>
                    <a:pt x="457200" y="1271778"/>
                  </a:moveTo>
                  <a:lnTo>
                    <a:pt x="433959" y="1205750"/>
                  </a:lnTo>
                  <a:lnTo>
                    <a:pt x="406971" y="1177886"/>
                  </a:lnTo>
                  <a:lnTo>
                    <a:pt x="371563" y="1154645"/>
                  </a:lnTo>
                  <a:lnTo>
                    <a:pt x="329120" y="1136929"/>
                  </a:lnTo>
                  <a:lnTo>
                    <a:pt x="281000" y="1125639"/>
                  </a:lnTo>
                  <a:lnTo>
                    <a:pt x="228600" y="1121664"/>
                  </a:lnTo>
                  <a:lnTo>
                    <a:pt x="176187" y="1125639"/>
                  </a:lnTo>
                  <a:lnTo>
                    <a:pt x="128066" y="1136929"/>
                  </a:lnTo>
                  <a:lnTo>
                    <a:pt x="85623" y="1154645"/>
                  </a:lnTo>
                  <a:lnTo>
                    <a:pt x="50215" y="1177886"/>
                  </a:lnTo>
                  <a:lnTo>
                    <a:pt x="23228" y="1205750"/>
                  </a:lnTo>
                  <a:lnTo>
                    <a:pt x="0" y="1271778"/>
                  </a:lnTo>
                  <a:lnTo>
                    <a:pt x="6032" y="1306207"/>
                  </a:lnTo>
                  <a:lnTo>
                    <a:pt x="50215" y="1365681"/>
                  </a:lnTo>
                  <a:lnTo>
                    <a:pt x="85623" y="1388922"/>
                  </a:lnTo>
                  <a:lnTo>
                    <a:pt x="128066" y="1406639"/>
                  </a:lnTo>
                  <a:lnTo>
                    <a:pt x="176187" y="1417929"/>
                  </a:lnTo>
                  <a:lnTo>
                    <a:pt x="228600" y="1421892"/>
                  </a:lnTo>
                  <a:lnTo>
                    <a:pt x="281000" y="1417929"/>
                  </a:lnTo>
                  <a:lnTo>
                    <a:pt x="329120" y="1406639"/>
                  </a:lnTo>
                  <a:lnTo>
                    <a:pt x="371563" y="1388922"/>
                  </a:lnTo>
                  <a:lnTo>
                    <a:pt x="406971" y="1365681"/>
                  </a:lnTo>
                  <a:lnTo>
                    <a:pt x="433959" y="1337818"/>
                  </a:lnTo>
                  <a:lnTo>
                    <a:pt x="457200" y="1271778"/>
                  </a:lnTo>
                  <a:close/>
                </a:path>
                <a:path w="3554095" h="5166360">
                  <a:moveTo>
                    <a:pt x="601980" y="4943856"/>
                  </a:moveTo>
                  <a:lnTo>
                    <a:pt x="578739" y="4878184"/>
                  </a:lnTo>
                  <a:lnTo>
                    <a:pt x="551751" y="4850447"/>
                  </a:lnTo>
                  <a:lnTo>
                    <a:pt x="516343" y="4827321"/>
                  </a:lnTo>
                  <a:lnTo>
                    <a:pt x="473900" y="4809693"/>
                  </a:lnTo>
                  <a:lnTo>
                    <a:pt x="425780" y="4798453"/>
                  </a:lnTo>
                  <a:lnTo>
                    <a:pt x="373380" y="4794504"/>
                  </a:lnTo>
                  <a:lnTo>
                    <a:pt x="320967" y="4798453"/>
                  </a:lnTo>
                  <a:lnTo>
                    <a:pt x="272846" y="4809693"/>
                  </a:lnTo>
                  <a:lnTo>
                    <a:pt x="230403" y="4827321"/>
                  </a:lnTo>
                  <a:lnTo>
                    <a:pt x="194995" y="4850447"/>
                  </a:lnTo>
                  <a:lnTo>
                    <a:pt x="168008" y="4878184"/>
                  </a:lnTo>
                  <a:lnTo>
                    <a:pt x="144780" y="4943856"/>
                  </a:lnTo>
                  <a:lnTo>
                    <a:pt x="150812" y="4978108"/>
                  </a:lnTo>
                  <a:lnTo>
                    <a:pt x="194995" y="5037277"/>
                  </a:lnTo>
                  <a:lnTo>
                    <a:pt x="230403" y="5060404"/>
                  </a:lnTo>
                  <a:lnTo>
                    <a:pt x="272846" y="5078031"/>
                  </a:lnTo>
                  <a:lnTo>
                    <a:pt x="320967" y="5089271"/>
                  </a:lnTo>
                  <a:lnTo>
                    <a:pt x="373380" y="5093208"/>
                  </a:lnTo>
                  <a:lnTo>
                    <a:pt x="425780" y="5089271"/>
                  </a:lnTo>
                  <a:lnTo>
                    <a:pt x="473900" y="5078031"/>
                  </a:lnTo>
                  <a:lnTo>
                    <a:pt x="516343" y="5060404"/>
                  </a:lnTo>
                  <a:lnTo>
                    <a:pt x="551751" y="5037277"/>
                  </a:lnTo>
                  <a:lnTo>
                    <a:pt x="578739" y="5009540"/>
                  </a:lnTo>
                  <a:lnTo>
                    <a:pt x="601980" y="4943856"/>
                  </a:lnTo>
                  <a:close/>
                </a:path>
                <a:path w="3554095" h="5166360">
                  <a:moveTo>
                    <a:pt x="672084" y="3144012"/>
                  </a:moveTo>
                  <a:lnTo>
                    <a:pt x="648843" y="3078365"/>
                  </a:lnTo>
                  <a:lnTo>
                    <a:pt x="621855" y="3050629"/>
                  </a:lnTo>
                  <a:lnTo>
                    <a:pt x="586447" y="3027502"/>
                  </a:lnTo>
                  <a:lnTo>
                    <a:pt x="544004" y="3009862"/>
                  </a:lnTo>
                  <a:lnTo>
                    <a:pt x="495884" y="2998609"/>
                  </a:lnTo>
                  <a:lnTo>
                    <a:pt x="443484" y="2994660"/>
                  </a:lnTo>
                  <a:lnTo>
                    <a:pt x="391071" y="2998609"/>
                  </a:lnTo>
                  <a:lnTo>
                    <a:pt x="342950" y="3009862"/>
                  </a:lnTo>
                  <a:lnTo>
                    <a:pt x="300507" y="3027502"/>
                  </a:lnTo>
                  <a:lnTo>
                    <a:pt x="265099" y="3050629"/>
                  </a:lnTo>
                  <a:lnTo>
                    <a:pt x="238112" y="3078365"/>
                  </a:lnTo>
                  <a:lnTo>
                    <a:pt x="214884" y="3144012"/>
                  </a:lnTo>
                  <a:lnTo>
                    <a:pt x="220916" y="3178238"/>
                  </a:lnTo>
                  <a:lnTo>
                    <a:pt x="265099" y="3237407"/>
                  </a:lnTo>
                  <a:lnTo>
                    <a:pt x="300507" y="3260534"/>
                  </a:lnTo>
                  <a:lnTo>
                    <a:pt x="342950" y="3278174"/>
                  </a:lnTo>
                  <a:lnTo>
                    <a:pt x="391071" y="3289427"/>
                  </a:lnTo>
                  <a:lnTo>
                    <a:pt x="443484" y="3293364"/>
                  </a:lnTo>
                  <a:lnTo>
                    <a:pt x="495884" y="3289427"/>
                  </a:lnTo>
                  <a:lnTo>
                    <a:pt x="544004" y="3278174"/>
                  </a:lnTo>
                  <a:lnTo>
                    <a:pt x="586447" y="3260534"/>
                  </a:lnTo>
                  <a:lnTo>
                    <a:pt x="621855" y="3237407"/>
                  </a:lnTo>
                  <a:lnTo>
                    <a:pt x="648843" y="3209671"/>
                  </a:lnTo>
                  <a:lnTo>
                    <a:pt x="672084" y="3144012"/>
                  </a:lnTo>
                  <a:close/>
                </a:path>
                <a:path w="3554095" h="5166360">
                  <a:moveTo>
                    <a:pt x="888492" y="293370"/>
                  </a:moveTo>
                  <a:lnTo>
                    <a:pt x="865251" y="227342"/>
                  </a:lnTo>
                  <a:lnTo>
                    <a:pt x="838263" y="199478"/>
                  </a:lnTo>
                  <a:lnTo>
                    <a:pt x="802855" y="176237"/>
                  </a:lnTo>
                  <a:lnTo>
                    <a:pt x="760412" y="158521"/>
                  </a:lnTo>
                  <a:lnTo>
                    <a:pt x="712292" y="147231"/>
                  </a:lnTo>
                  <a:lnTo>
                    <a:pt x="659892" y="143256"/>
                  </a:lnTo>
                  <a:lnTo>
                    <a:pt x="607479" y="147231"/>
                  </a:lnTo>
                  <a:lnTo>
                    <a:pt x="559358" y="158521"/>
                  </a:lnTo>
                  <a:lnTo>
                    <a:pt x="516915" y="176237"/>
                  </a:lnTo>
                  <a:lnTo>
                    <a:pt x="481507" y="199478"/>
                  </a:lnTo>
                  <a:lnTo>
                    <a:pt x="454520" y="227342"/>
                  </a:lnTo>
                  <a:lnTo>
                    <a:pt x="431292" y="293370"/>
                  </a:lnTo>
                  <a:lnTo>
                    <a:pt x="437324" y="327799"/>
                  </a:lnTo>
                  <a:lnTo>
                    <a:pt x="481507" y="387273"/>
                  </a:lnTo>
                  <a:lnTo>
                    <a:pt x="516915" y="410514"/>
                  </a:lnTo>
                  <a:lnTo>
                    <a:pt x="559358" y="428231"/>
                  </a:lnTo>
                  <a:lnTo>
                    <a:pt x="607479" y="439521"/>
                  </a:lnTo>
                  <a:lnTo>
                    <a:pt x="659892" y="443484"/>
                  </a:lnTo>
                  <a:lnTo>
                    <a:pt x="712292" y="439521"/>
                  </a:lnTo>
                  <a:lnTo>
                    <a:pt x="760412" y="428231"/>
                  </a:lnTo>
                  <a:lnTo>
                    <a:pt x="802855" y="410514"/>
                  </a:lnTo>
                  <a:lnTo>
                    <a:pt x="838263" y="387273"/>
                  </a:lnTo>
                  <a:lnTo>
                    <a:pt x="865251" y="359410"/>
                  </a:lnTo>
                  <a:lnTo>
                    <a:pt x="888492" y="293370"/>
                  </a:lnTo>
                  <a:close/>
                </a:path>
                <a:path w="3554095" h="5166360">
                  <a:moveTo>
                    <a:pt x="3122676" y="149352"/>
                  </a:moveTo>
                  <a:lnTo>
                    <a:pt x="3099435" y="83705"/>
                  </a:lnTo>
                  <a:lnTo>
                    <a:pt x="3072447" y="55968"/>
                  </a:lnTo>
                  <a:lnTo>
                    <a:pt x="3037040" y="32842"/>
                  </a:lnTo>
                  <a:lnTo>
                    <a:pt x="2994596" y="15201"/>
                  </a:lnTo>
                  <a:lnTo>
                    <a:pt x="2946476" y="3949"/>
                  </a:lnTo>
                  <a:lnTo>
                    <a:pt x="2894076" y="0"/>
                  </a:lnTo>
                  <a:lnTo>
                    <a:pt x="2841663" y="3949"/>
                  </a:lnTo>
                  <a:lnTo>
                    <a:pt x="2793542" y="15201"/>
                  </a:lnTo>
                  <a:lnTo>
                    <a:pt x="2751099" y="32842"/>
                  </a:lnTo>
                  <a:lnTo>
                    <a:pt x="2715691" y="55968"/>
                  </a:lnTo>
                  <a:lnTo>
                    <a:pt x="2688704" y="83705"/>
                  </a:lnTo>
                  <a:lnTo>
                    <a:pt x="2665476" y="149352"/>
                  </a:lnTo>
                  <a:lnTo>
                    <a:pt x="2671508" y="183578"/>
                  </a:lnTo>
                  <a:lnTo>
                    <a:pt x="2715691" y="242747"/>
                  </a:lnTo>
                  <a:lnTo>
                    <a:pt x="2751099" y="265874"/>
                  </a:lnTo>
                  <a:lnTo>
                    <a:pt x="2793542" y="283514"/>
                  </a:lnTo>
                  <a:lnTo>
                    <a:pt x="2841663" y="294767"/>
                  </a:lnTo>
                  <a:lnTo>
                    <a:pt x="2894076" y="298704"/>
                  </a:lnTo>
                  <a:lnTo>
                    <a:pt x="2946476" y="294767"/>
                  </a:lnTo>
                  <a:lnTo>
                    <a:pt x="2994596" y="283514"/>
                  </a:lnTo>
                  <a:lnTo>
                    <a:pt x="3037040" y="265874"/>
                  </a:lnTo>
                  <a:lnTo>
                    <a:pt x="3072447" y="242747"/>
                  </a:lnTo>
                  <a:lnTo>
                    <a:pt x="3099435" y="215011"/>
                  </a:lnTo>
                  <a:lnTo>
                    <a:pt x="3122676" y="149352"/>
                  </a:lnTo>
                  <a:close/>
                </a:path>
                <a:path w="3554095" h="5166360">
                  <a:moveTo>
                    <a:pt x="3194304" y="2021586"/>
                  </a:moveTo>
                  <a:lnTo>
                    <a:pt x="3171063" y="1955558"/>
                  </a:lnTo>
                  <a:lnTo>
                    <a:pt x="3144075" y="1927694"/>
                  </a:lnTo>
                  <a:lnTo>
                    <a:pt x="3108668" y="1904453"/>
                  </a:lnTo>
                  <a:lnTo>
                    <a:pt x="3066224" y="1886737"/>
                  </a:lnTo>
                  <a:lnTo>
                    <a:pt x="3018104" y="1875447"/>
                  </a:lnTo>
                  <a:lnTo>
                    <a:pt x="2965704" y="1871472"/>
                  </a:lnTo>
                  <a:lnTo>
                    <a:pt x="2913291" y="1875447"/>
                  </a:lnTo>
                  <a:lnTo>
                    <a:pt x="2865170" y="1886737"/>
                  </a:lnTo>
                  <a:lnTo>
                    <a:pt x="2822727" y="1904453"/>
                  </a:lnTo>
                  <a:lnTo>
                    <a:pt x="2787319" y="1927694"/>
                  </a:lnTo>
                  <a:lnTo>
                    <a:pt x="2760332" y="1955558"/>
                  </a:lnTo>
                  <a:lnTo>
                    <a:pt x="2737104" y="2021586"/>
                  </a:lnTo>
                  <a:lnTo>
                    <a:pt x="2743136" y="2056015"/>
                  </a:lnTo>
                  <a:lnTo>
                    <a:pt x="2787319" y="2115489"/>
                  </a:lnTo>
                  <a:lnTo>
                    <a:pt x="2822727" y="2138730"/>
                  </a:lnTo>
                  <a:lnTo>
                    <a:pt x="2865170" y="2156447"/>
                  </a:lnTo>
                  <a:lnTo>
                    <a:pt x="2913291" y="2167737"/>
                  </a:lnTo>
                  <a:lnTo>
                    <a:pt x="2965704" y="2171700"/>
                  </a:lnTo>
                  <a:lnTo>
                    <a:pt x="3018104" y="2167737"/>
                  </a:lnTo>
                  <a:lnTo>
                    <a:pt x="3066224" y="2156447"/>
                  </a:lnTo>
                  <a:lnTo>
                    <a:pt x="3108668" y="2138730"/>
                  </a:lnTo>
                  <a:lnTo>
                    <a:pt x="3144075" y="2115489"/>
                  </a:lnTo>
                  <a:lnTo>
                    <a:pt x="3171063" y="2087626"/>
                  </a:lnTo>
                  <a:lnTo>
                    <a:pt x="3194304" y="2021586"/>
                  </a:lnTo>
                  <a:close/>
                </a:path>
                <a:path w="3554095" h="5166360">
                  <a:moveTo>
                    <a:pt x="3194304" y="1199388"/>
                  </a:moveTo>
                  <a:lnTo>
                    <a:pt x="3171063" y="1133741"/>
                  </a:lnTo>
                  <a:lnTo>
                    <a:pt x="3144075" y="1106004"/>
                  </a:lnTo>
                  <a:lnTo>
                    <a:pt x="3108668" y="1082878"/>
                  </a:lnTo>
                  <a:lnTo>
                    <a:pt x="3066224" y="1065237"/>
                  </a:lnTo>
                  <a:lnTo>
                    <a:pt x="3018104" y="1053985"/>
                  </a:lnTo>
                  <a:lnTo>
                    <a:pt x="2965704" y="1050036"/>
                  </a:lnTo>
                  <a:lnTo>
                    <a:pt x="2913291" y="1053985"/>
                  </a:lnTo>
                  <a:lnTo>
                    <a:pt x="2865170" y="1065237"/>
                  </a:lnTo>
                  <a:lnTo>
                    <a:pt x="2822727" y="1082878"/>
                  </a:lnTo>
                  <a:lnTo>
                    <a:pt x="2787319" y="1106004"/>
                  </a:lnTo>
                  <a:lnTo>
                    <a:pt x="2760332" y="1133741"/>
                  </a:lnTo>
                  <a:lnTo>
                    <a:pt x="2737104" y="1199388"/>
                  </a:lnTo>
                  <a:lnTo>
                    <a:pt x="2743136" y="1233614"/>
                  </a:lnTo>
                  <a:lnTo>
                    <a:pt x="2787319" y="1292783"/>
                  </a:lnTo>
                  <a:lnTo>
                    <a:pt x="2822727" y="1315910"/>
                  </a:lnTo>
                  <a:lnTo>
                    <a:pt x="2865170" y="1333550"/>
                  </a:lnTo>
                  <a:lnTo>
                    <a:pt x="2913291" y="1344803"/>
                  </a:lnTo>
                  <a:lnTo>
                    <a:pt x="2965704" y="1348740"/>
                  </a:lnTo>
                  <a:lnTo>
                    <a:pt x="3018104" y="1344803"/>
                  </a:lnTo>
                  <a:lnTo>
                    <a:pt x="3066224" y="1333550"/>
                  </a:lnTo>
                  <a:lnTo>
                    <a:pt x="3108668" y="1315910"/>
                  </a:lnTo>
                  <a:lnTo>
                    <a:pt x="3144075" y="1292783"/>
                  </a:lnTo>
                  <a:lnTo>
                    <a:pt x="3171063" y="1265047"/>
                  </a:lnTo>
                  <a:lnTo>
                    <a:pt x="3194304" y="1199388"/>
                  </a:lnTo>
                  <a:close/>
                </a:path>
                <a:path w="3554095" h="5166360">
                  <a:moveTo>
                    <a:pt x="3264408" y="2999232"/>
                  </a:moveTo>
                  <a:lnTo>
                    <a:pt x="3241167" y="2933585"/>
                  </a:lnTo>
                  <a:lnTo>
                    <a:pt x="3214179" y="2905849"/>
                  </a:lnTo>
                  <a:lnTo>
                    <a:pt x="3178772" y="2882722"/>
                  </a:lnTo>
                  <a:lnTo>
                    <a:pt x="3136328" y="2865082"/>
                  </a:lnTo>
                  <a:lnTo>
                    <a:pt x="3088208" y="2853829"/>
                  </a:lnTo>
                  <a:lnTo>
                    <a:pt x="3035808" y="2849880"/>
                  </a:lnTo>
                  <a:lnTo>
                    <a:pt x="2983395" y="2853829"/>
                  </a:lnTo>
                  <a:lnTo>
                    <a:pt x="2935274" y="2865082"/>
                  </a:lnTo>
                  <a:lnTo>
                    <a:pt x="2892831" y="2882722"/>
                  </a:lnTo>
                  <a:lnTo>
                    <a:pt x="2857423" y="2905849"/>
                  </a:lnTo>
                  <a:lnTo>
                    <a:pt x="2830436" y="2933585"/>
                  </a:lnTo>
                  <a:lnTo>
                    <a:pt x="2807208" y="2999232"/>
                  </a:lnTo>
                  <a:lnTo>
                    <a:pt x="2813240" y="3033458"/>
                  </a:lnTo>
                  <a:lnTo>
                    <a:pt x="2857423" y="3092627"/>
                  </a:lnTo>
                  <a:lnTo>
                    <a:pt x="2892831" y="3115754"/>
                  </a:lnTo>
                  <a:lnTo>
                    <a:pt x="2935274" y="3133394"/>
                  </a:lnTo>
                  <a:lnTo>
                    <a:pt x="2983395" y="3144647"/>
                  </a:lnTo>
                  <a:lnTo>
                    <a:pt x="3035808" y="3148584"/>
                  </a:lnTo>
                  <a:lnTo>
                    <a:pt x="3088208" y="3144647"/>
                  </a:lnTo>
                  <a:lnTo>
                    <a:pt x="3136328" y="3133394"/>
                  </a:lnTo>
                  <a:lnTo>
                    <a:pt x="3178772" y="3115754"/>
                  </a:lnTo>
                  <a:lnTo>
                    <a:pt x="3214179" y="3092627"/>
                  </a:lnTo>
                  <a:lnTo>
                    <a:pt x="3241167" y="3064891"/>
                  </a:lnTo>
                  <a:lnTo>
                    <a:pt x="3264408" y="2999232"/>
                  </a:lnTo>
                  <a:close/>
                </a:path>
                <a:path w="3554095" h="5166360">
                  <a:moveTo>
                    <a:pt x="3409188" y="5016246"/>
                  </a:moveTo>
                  <a:lnTo>
                    <a:pt x="3385947" y="4950231"/>
                  </a:lnTo>
                  <a:lnTo>
                    <a:pt x="3358959" y="4922367"/>
                  </a:lnTo>
                  <a:lnTo>
                    <a:pt x="3323552" y="4899114"/>
                  </a:lnTo>
                  <a:lnTo>
                    <a:pt x="3281108" y="4881397"/>
                  </a:lnTo>
                  <a:lnTo>
                    <a:pt x="3232988" y="4870107"/>
                  </a:lnTo>
                  <a:lnTo>
                    <a:pt x="3180588" y="4866132"/>
                  </a:lnTo>
                  <a:lnTo>
                    <a:pt x="3128175" y="4870107"/>
                  </a:lnTo>
                  <a:lnTo>
                    <a:pt x="3080054" y="4881397"/>
                  </a:lnTo>
                  <a:lnTo>
                    <a:pt x="3037611" y="4899114"/>
                  </a:lnTo>
                  <a:lnTo>
                    <a:pt x="3002203" y="4922367"/>
                  </a:lnTo>
                  <a:lnTo>
                    <a:pt x="2975216" y="4950231"/>
                  </a:lnTo>
                  <a:lnTo>
                    <a:pt x="2951988" y="5016246"/>
                  </a:lnTo>
                  <a:lnTo>
                    <a:pt x="2958020" y="5050675"/>
                  </a:lnTo>
                  <a:lnTo>
                    <a:pt x="3002203" y="5110137"/>
                  </a:lnTo>
                  <a:lnTo>
                    <a:pt x="3037611" y="5133391"/>
                  </a:lnTo>
                  <a:lnTo>
                    <a:pt x="3080054" y="5151107"/>
                  </a:lnTo>
                  <a:lnTo>
                    <a:pt x="3128175" y="5162397"/>
                  </a:lnTo>
                  <a:lnTo>
                    <a:pt x="3180588" y="5166360"/>
                  </a:lnTo>
                  <a:lnTo>
                    <a:pt x="3232988" y="5162397"/>
                  </a:lnTo>
                  <a:lnTo>
                    <a:pt x="3281108" y="5151107"/>
                  </a:lnTo>
                  <a:lnTo>
                    <a:pt x="3323552" y="5133391"/>
                  </a:lnTo>
                  <a:lnTo>
                    <a:pt x="3358959" y="5110137"/>
                  </a:lnTo>
                  <a:lnTo>
                    <a:pt x="3385947" y="5082273"/>
                  </a:lnTo>
                  <a:lnTo>
                    <a:pt x="3409188" y="5016246"/>
                  </a:lnTo>
                  <a:close/>
                </a:path>
                <a:path w="3554095" h="5166360">
                  <a:moveTo>
                    <a:pt x="3553968" y="4027170"/>
                  </a:moveTo>
                  <a:lnTo>
                    <a:pt x="3530727" y="3961142"/>
                  </a:lnTo>
                  <a:lnTo>
                    <a:pt x="3503739" y="3933279"/>
                  </a:lnTo>
                  <a:lnTo>
                    <a:pt x="3468332" y="3910038"/>
                  </a:lnTo>
                  <a:lnTo>
                    <a:pt x="3425888" y="3892321"/>
                  </a:lnTo>
                  <a:lnTo>
                    <a:pt x="3377768" y="3881031"/>
                  </a:lnTo>
                  <a:lnTo>
                    <a:pt x="3325368" y="3877056"/>
                  </a:lnTo>
                  <a:lnTo>
                    <a:pt x="3272955" y="3881031"/>
                  </a:lnTo>
                  <a:lnTo>
                    <a:pt x="3224834" y="3892321"/>
                  </a:lnTo>
                  <a:lnTo>
                    <a:pt x="3182391" y="3910038"/>
                  </a:lnTo>
                  <a:lnTo>
                    <a:pt x="3146983" y="3933279"/>
                  </a:lnTo>
                  <a:lnTo>
                    <a:pt x="3119996" y="3961142"/>
                  </a:lnTo>
                  <a:lnTo>
                    <a:pt x="3096768" y="4027170"/>
                  </a:lnTo>
                  <a:lnTo>
                    <a:pt x="3102800" y="4061599"/>
                  </a:lnTo>
                  <a:lnTo>
                    <a:pt x="3146983" y="4121073"/>
                  </a:lnTo>
                  <a:lnTo>
                    <a:pt x="3182391" y="4144314"/>
                  </a:lnTo>
                  <a:lnTo>
                    <a:pt x="3224834" y="4162031"/>
                  </a:lnTo>
                  <a:lnTo>
                    <a:pt x="3272955" y="4173321"/>
                  </a:lnTo>
                  <a:lnTo>
                    <a:pt x="3325368" y="4177284"/>
                  </a:lnTo>
                  <a:lnTo>
                    <a:pt x="3377768" y="4173321"/>
                  </a:lnTo>
                  <a:lnTo>
                    <a:pt x="3425888" y="4162031"/>
                  </a:lnTo>
                  <a:lnTo>
                    <a:pt x="3468332" y="4144314"/>
                  </a:lnTo>
                  <a:lnTo>
                    <a:pt x="3503739" y="4121073"/>
                  </a:lnTo>
                  <a:lnTo>
                    <a:pt x="3530727" y="4093210"/>
                  </a:lnTo>
                  <a:lnTo>
                    <a:pt x="3553968" y="402717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96312" y="2997707"/>
              <a:ext cx="600710" cy="2376170"/>
            </a:xfrm>
            <a:custGeom>
              <a:avLst/>
              <a:gdLst/>
              <a:ahLst/>
              <a:cxnLst/>
              <a:rect l="l" t="t" r="r" b="b"/>
              <a:pathLst>
                <a:path w="600710" h="2376170">
                  <a:moveTo>
                    <a:pt x="457200" y="2226576"/>
                  </a:moveTo>
                  <a:lnTo>
                    <a:pt x="433959" y="2160917"/>
                  </a:lnTo>
                  <a:lnTo>
                    <a:pt x="406971" y="2133181"/>
                  </a:lnTo>
                  <a:lnTo>
                    <a:pt x="371563" y="2110054"/>
                  </a:lnTo>
                  <a:lnTo>
                    <a:pt x="329120" y="2092413"/>
                  </a:lnTo>
                  <a:lnTo>
                    <a:pt x="281000" y="2081161"/>
                  </a:lnTo>
                  <a:lnTo>
                    <a:pt x="228600" y="2077212"/>
                  </a:lnTo>
                  <a:lnTo>
                    <a:pt x="176187" y="2081161"/>
                  </a:lnTo>
                  <a:lnTo>
                    <a:pt x="128066" y="2092413"/>
                  </a:lnTo>
                  <a:lnTo>
                    <a:pt x="85623" y="2110054"/>
                  </a:lnTo>
                  <a:lnTo>
                    <a:pt x="50215" y="2133181"/>
                  </a:lnTo>
                  <a:lnTo>
                    <a:pt x="23228" y="2160917"/>
                  </a:lnTo>
                  <a:lnTo>
                    <a:pt x="0" y="2226576"/>
                  </a:lnTo>
                  <a:lnTo>
                    <a:pt x="6032" y="2260790"/>
                  </a:lnTo>
                  <a:lnTo>
                    <a:pt x="50215" y="2319959"/>
                  </a:lnTo>
                  <a:lnTo>
                    <a:pt x="85623" y="2343086"/>
                  </a:lnTo>
                  <a:lnTo>
                    <a:pt x="128066" y="2360726"/>
                  </a:lnTo>
                  <a:lnTo>
                    <a:pt x="176187" y="2371979"/>
                  </a:lnTo>
                  <a:lnTo>
                    <a:pt x="228600" y="2375916"/>
                  </a:lnTo>
                  <a:lnTo>
                    <a:pt x="281000" y="2371979"/>
                  </a:lnTo>
                  <a:lnTo>
                    <a:pt x="329120" y="2360726"/>
                  </a:lnTo>
                  <a:lnTo>
                    <a:pt x="371563" y="2343086"/>
                  </a:lnTo>
                  <a:lnTo>
                    <a:pt x="406971" y="2319959"/>
                  </a:lnTo>
                  <a:lnTo>
                    <a:pt x="433959" y="2292223"/>
                  </a:lnTo>
                  <a:lnTo>
                    <a:pt x="457200" y="2226576"/>
                  </a:lnTo>
                  <a:close/>
                </a:path>
                <a:path w="600710" h="2376170">
                  <a:moveTo>
                    <a:pt x="600456" y="149352"/>
                  </a:moveTo>
                  <a:lnTo>
                    <a:pt x="577215" y="83705"/>
                  </a:lnTo>
                  <a:lnTo>
                    <a:pt x="550227" y="55968"/>
                  </a:lnTo>
                  <a:lnTo>
                    <a:pt x="514819" y="32842"/>
                  </a:lnTo>
                  <a:lnTo>
                    <a:pt x="472376" y="15201"/>
                  </a:lnTo>
                  <a:lnTo>
                    <a:pt x="424256" y="3949"/>
                  </a:lnTo>
                  <a:lnTo>
                    <a:pt x="371856" y="0"/>
                  </a:lnTo>
                  <a:lnTo>
                    <a:pt x="319443" y="3949"/>
                  </a:lnTo>
                  <a:lnTo>
                    <a:pt x="271322" y="15201"/>
                  </a:lnTo>
                  <a:lnTo>
                    <a:pt x="228879" y="32842"/>
                  </a:lnTo>
                  <a:lnTo>
                    <a:pt x="193471" y="55968"/>
                  </a:lnTo>
                  <a:lnTo>
                    <a:pt x="166484" y="83705"/>
                  </a:lnTo>
                  <a:lnTo>
                    <a:pt x="143256" y="149352"/>
                  </a:lnTo>
                  <a:lnTo>
                    <a:pt x="149288" y="183578"/>
                  </a:lnTo>
                  <a:lnTo>
                    <a:pt x="193471" y="242747"/>
                  </a:lnTo>
                  <a:lnTo>
                    <a:pt x="228879" y="265874"/>
                  </a:lnTo>
                  <a:lnTo>
                    <a:pt x="271322" y="283514"/>
                  </a:lnTo>
                  <a:lnTo>
                    <a:pt x="319443" y="294767"/>
                  </a:lnTo>
                  <a:lnTo>
                    <a:pt x="371856" y="298704"/>
                  </a:lnTo>
                  <a:lnTo>
                    <a:pt x="424256" y="294767"/>
                  </a:lnTo>
                  <a:lnTo>
                    <a:pt x="472376" y="283514"/>
                  </a:lnTo>
                  <a:lnTo>
                    <a:pt x="514819" y="265874"/>
                  </a:lnTo>
                  <a:lnTo>
                    <a:pt x="550227" y="242747"/>
                  </a:lnTo>
                  <a:lnTo>
                    <a:pt x="577215" y="215011"/>
                  </a:lnTo>
                  <a:lnTo>
                    <a:pt x="600456" y="14935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238745" y="2950210"/>
            <a:ext cx="3977004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0909"/>
              <a:buFont typeface="Wingdings"/>
              <a:buChar char=""/>
              <a:tabLst>
                <a:tab pos="205104" algn="l"/>
                <a:tab pos="3658235" algn="l"/>
              </a:tabLst>
            </a:pPr>
            <a:r>
              <a:rPr dirty="0" sz="2200" spc="20">
                <a:solidFill>
                  <a:srgbClr val="3E3E3E"/>
                </a:solidFill>
                <a:latin typeface="Cambria"/>
                <a:cs typeface="Cambria"/>
              </a:rPr>
              <a:t>Procéd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200" spc="-45">
                <a:solidFill>
                  <a:srgbClr val="3E3E3E"/>
                </a:solidFill>
                <a:latin typeface="Cambria"/>
                <a:cs typeface="Cambria"/>
              </a:rPr>
              <a:t>r</a:t>
            </a:r>
            <a:r>
              <a:rPr dirty="0" sz="22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65">
                <a:solidFill>
                  <a:srgbClr val="3E3E3E"/>
                </a:solidFill>
                <a:latin typeface="Cambria"/>
                <a:cs typeface="Cambria"/>
              </a:rPr>
              <a:t>au</a:t>
            </a:r>
            <a:r>
              <a:rPr dirty="0" sz="22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-35">
                <a:solidFill>
                  <a:srgbClr val="3E3E3E"/>
                </a:solidFill>
                <a:latin typeface="Cambria"/>
                <a:cs typeface="Cambria"/>
              </a:rPr>
              <a:t>re</a:t>
            </a:r>
            <a:r>
              <a:rPr dirty="0" sz="2200" spc="-25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ou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r</a:t>
            </a:r>
            <a:r>
              <a:rPr dirty="0" sz="2200" spc="10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2200" spc="15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200" spc="50">
                <a:solidFill>
                  <a:srgbClr val="3E3E3E"/>
                </a:solidFill>
                <a:latin typeface="Cambria"/>
                <a:cs typeface="Cambria"/>
              </a:rPr>
              <a:t>m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2200" spc="5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r>
              <a:rPr dirty="0" sz="2200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2200" spc="125">
                <a:solidFill>
                  <a:srgbClr val="3E3E3E"/>
                </a:solidFill>
                <a:latin typeface="Cambria"/>
                <a:cs typeface="Cambria"/>
              </a:rPr>
              <a:t>d</a:t>
            </a:r>
            <a:r>
              <a:rPr dirty="0" sz="2200" spc="-15">
                <a:solidFill>
                  <a:srgbClr val="3E3E3E"/>
                </a:solidFill>
                <a:latin typeface="Cambria"/>
                <a:cs typeface="Cambria"/>
              </a:rPr>
              <a:t>e  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2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victime</a:t>
            </a:r>
            <a:r>
              <a:rPr dirty="0" sz="2200" spc="40">
                <a:solidFill>
                  <a:srgbClr val="3E3E3E"/>
                </a:solidFill>
                <a:latin typeface="Cambria"/>
                <a:cs typeface="Cambria"/>
              </a:rPr>
              <a:t> afin</a:t>
            </a:r>
            <a:r>
              <a:rPr dirty="0" sz="22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50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2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35">
                <a:solidFill>
                  <a:srgbClr val="3E3E3E"/>
                </a:solidFill>
                <a:latin typeface="Cambria"/>
                <a:cs typeface="Cambria"/>
              </a:rPr>
              <a:t>l’examiner </a:t>
            </a:r>
            <a:r>
              <a:rPr dirty="0" sz="22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45">
                <a:solidFill>
                  <a:srgbClr val="3E3E3E"/>
                </a:solidFill>
                <a:latin typeface="Cambria"/>
                <a:cs typeface="Cambria"/>
              </a:rPr>
              <a:t>comme</a:t>
            </a:r>
            <a:r>
              <a:rPr dirty="0" sz="22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45">
                <a:solidFill>
                  <a:srgbClr val="3E3E3E"/>
                </a:solidFill>
                <a:latin typeface="Cambria"/>
                <a:cs typeface="Cambria"/>
              </a:rPr>
              <a:t>indiqué</a:t>
            </a:r>
            <a:r>
              <a:rPr dirty="0" sz="22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200" spc="25">
                <a:solidFill>
                  <a:srgbClr val="3E3E3E"/>
                </a:solidFill>
                <a:latin typeface="Cambria"/>
                <a:cs typeface="Cambria"/>
              </a:rPr>
              <a:t>précédemment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816" y="5894463"/>
            <a:ext cx="7906439" cy="3238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4666" y="5798921"/>
            <a:ext cx="7917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 b="1">
                <a:solidFill>
                  <a:srgbClr val="FF0000"/>
                </a:solidFill>
                <a:latin typeface="Cambria"/>
                <a:cs typeface="Cambria"/>
              </a:rPr>
              <a:t>Raccrocher</a:t>
            </a:r>
            <a:r>
              <a:rPr dirty="0" sz="2400" spc="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FF0000"/>
                </a:solidFill>
                <a:latin typeface="Cambria"/>
                <a:cs typeface="Cambria"/>
              </a:rPr>
              <a:t>en</a:t>
            </a:r>
            <a:r>
              <a:rPr dirty="0" sz="2400" spc="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45" b="1">
                <a:solidFill>
                  <a:srgbClr val="FF0000"/>
                </a:solidFill>
                <a:latin typeface="Cambria"/>
                <a:cs typeface="Cambria"/>
              </a:rPr>
              <a:t>dernier,</a:t>
            </a:r>
            <a:r>
              <a:rPr dirty="0" sz="2400" spc="7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Cambria"/>
                <a:cs typeface="Cambria"/>
              </a:rPr>
              <a:t>Revenir</a:t>
            </a:r>
            <a:r>
              <a:rPr dirty="0" sz="2400" spc="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80" b="1">
                <a:solidFill>
                  <a:srgbClr val="FF0000"/>
                </a:solidFill>
                <a:latin typeface="Cambria"/>
                <a:cs typeface="Cambria"/>
              </a:rPr>
              <a:t>rendre</a:t>
            </a:r>
            <a:r>
              <a:rPr dirty="0" sz="2400" spc="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FF0000"/>
                </a:solidFill>
                <a:latin typeface="Cambria"/>
                <a:cs typeface="Cambria"/>
              </a:rPr>
              <a:t>compte,</a:t>
            </a:r>
            <a:r>
              <a:rPr dirty="0" sz="2400" spc="7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15" b="1">
                <a:solidFill>
                  <a:srgbClr val="FF0000"/>
                </a:solidFill>
                <a:latin typeface="Cambria"/>
                <a:cs typeface="Cambria"/>
              </a:rPr>
              <a:t>Accueillir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52365" y="315849"/>
            <a:ext cx="22510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-80"/>
              <a:t>Faire</a:t>
            </a:r>
            <a:r>
              <a:rPr dirty="0" u="none" sz="3200" spc="15"/>
              <a:t> </a:t>
            </a:r>
            <a:r>
              <a:rPr dirty="0" u="none" sz="3200" spc="-114"/>
              <a:t>alerter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506" y="2630380"/>
            <a:ext cx="954073" cy="5975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9223" y="533400"/>
            <a:ext cx="964692" cy="11292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455" y="307847"/>
            <a:ext cx="912876" cy="9128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5131" y="4396740"/>
            <a:ext cx="3015996" cy="914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9719" y="2148839"/>
            <a:ext cx="1304544" cy="17769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33279" y="472382"/>
            <a:ext cx="1158695" cy="11983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1533" y="3747472"/>
            <a:ext cx="952598" cy="5975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07509" y="2580513"/>
            <a:ext cx="2668905" cy="1618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Les</a:t>
            </a:r>
            <a:r>
              <a:rPr dirty="0" u="sng" sz="3200" spc="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5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numéros</a:t>
            </a:r>
            <a:r>
              <a:rPr dirty="0" u="sng" sz="3200" spc="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Cambria"/>
              <a:cs typeface="Cambria"/>
            </a:endParaRPr>
          </a:p>
          <a:p>
            <a:pPr marL="25400">
              <a:lnSpc>
                <a:spcPct val="100000"/>
              </a:lnSpc>
            </a:pPr>
            <a:r>
              <a:rPr dirty="0" u="sng" sz="32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Le</a:t>
            </a:r>
            <a:r>
              <a:rPr dirty="0" u="sng" sz="32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message</a:t>
            </a:r>
            <a:r>
              <a:rPr dirty="0" u="sng" sz="32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2" y="0"/>
            <a:ext cx="474268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056" y="2525267"/>
            <a:ext cx="4808220" cy="11551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114"/>
              <a:t>28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39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176" y="6132372"/>
            <a:ext cx="54540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5" b="1">
                <a:solidFill>
                  <a:srgbClr val="FF0000"/>
                </a:solidFill>
                <a:latin typeface="Cambria"/>
                <a:cs typeface="Cambria"/>
              </a:rPr>
              <a:t>Uniquement</a:t>
            </a:r>
            <a:r>
              <a:rPr dirty="0" sz="2000" spc="2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mbria"/>
                <a:cs typeface="Cambria"/>
              </a:rPr>
              <a:t>en</a:t>
            </a:r>
            <a:r>
              <a:rPr dirty="0" sz="2000" spc="6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mbria"/>
                <a:cs typeface="Cambria"/>
              </a:rPr>
              <a:t>cas</a:t>
            </a:r>
            <a:r>
              <a:rPr dirty="0" sz="2000" spc="5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dirty="0" sz="2000" spc="6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mbria"/>
                <a:cs typeface="Cambria"/>
              </a:rPr>
              <a:t>situation</a:t>
            </a:r>
            <a:r>
              <a:rPr dirty="0" sz="2000" spc="2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mbria"/>
                <a:cs typeface="Cambria"/>
              </a:rPr>
              <a:t>exceptionnelle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5346" y="2959100"/>
            <a:ext cx="4404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2121535" algn="l"/>
                <a:tab pos="3281679" algn="l"/>
              </a:tabLst>
            </a:pPr>
            <a:r>
              <a:rPr dirty="0" sz="1800" spc="90">
                <a:solidFill>
                  <a:srgbClr val="575757"/>
                </a:solidFill>
                <a:latin typeface="Cambria"/>
                <a:cs typeface="Cambria"/>
              </a:rPr>
              <a:t>d</a:t>
            </a:r>
            <a:r>
              <a:rPr dirty="0" sz="1800" spc="-5">
                <a:solidFill>
                  <a:srgbClr val="575757"/>
                </a:solidFill>
                <a:latin typeface="Cambria"/>
                <a:cs typeface="Cambria"/>
              </a:rPr>
              <a:t>ire</a:t>
            </a:r>
            <a:r>
              <a:rPr dirty="0" sz="1800" spc="-5">
                <a:solidFill>
                  <a:srgbClr val="575757"/>
                </a:solidFill>
                <a:latin typeface="Cambria"/>
                <a:cs typeface="Cambria"/>
              </a:rPr>
              <a:t>c</a:t>
            </a:r>
            <a:r>
              <a:rPr dirty="0" sz="1800" spc="-25">
                <a:solidFill>
                  <a:srgbClr val="575757"/>
                </a:solidFill>
                <a:latin typeface="Cambria"/>
                <a:cs typeface="Cambria"/>
              </a:rPr>
              <a:t>t</a:t>
            </a:r>
            <a:r>
              <a:rPr dirty="0" sz="1800" spc="-25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-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1800" spc="-1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-10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us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’</a:t>
            </a:r>
            <a:r>
              <a:rPr dirty="0" sz="1800" spc="45">
                <a:solidFill>
                  <a:srgbClr val="575757"/>
                </a:solidFill>
                <a:latin typeface="Cambria"/>
                <a:cs typeface="Cambria"/>
              </a:rPr>
              <a:t>é</a:t>
            </a:r>
            <a:r>
              <a:rPr dirty="0" sz="1800" spc="30">
                <a:solidFill>
                  <a:srgbClr val="575757"/>
                </a:solidFill>
                <a:latin typeface="Cambria"/>
                <a:cs typeface="Cambria"/>
              </a:rPr>
              <a:t>ventuel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pa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n</a:t>
            </a:r>
            <a:r>
              <a:rPr dirty="0" sz="1800" spc="-1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-10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1800" spc="80">
                <a:solidFill>
                  <a:srgbClr val="575757"/>
                </a:solidFill>
                <a:latin typeface="Cambria"/>
                <a:cs typeface="Cambria"/>
              </a:rPr>
              <a:t>m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ent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411" y="2959100"/>
            <a:ext cx="669035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676910" algn="l"/>
                <a:tab pos="1027430" algn="l"/>
                <a:tab pos="2394585" algn="l"/>
                <a:tab pos="2771140" algn="l"/>
                <a:tab pos="3877945" algn="l"/>
                <a:tab pos="5049520" algn="l"/>
                <a:tab pos="5391150" algn="l"/>
              </a:tabLst>
            </a:pPr>
            <a:r>
              <a:rPr dirty="0" sz="1800" spc="100" b="1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1800" spc="100" b="1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sai</a:t>
            </a:r>
            <a:r>
              <a:rPr dirty="0" sz="1800" b="1">
                <a:solidFill>
                  <a:srgbClr val="575757"/>
                </a:solidFill>
                <a:latin typeface="Cambria"/>
                <a:cs typeface="Cambria"/>
              </a:rPr>
              <a:t>gn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1800" spc="-35" b="1">
                <a:solidFill>
                  <a:srgbClr val="575757"/>
                </a:solidFill>
                <a:latin typeface="Cambria"/>
                <a:cs typeface="Cambria"/>
              </a:rPr>
              <a:t>men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t</a:t>
            </a:r>
            <a:r>
              <a:rPr dirty="0" sz="1800" b="1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-35" b="1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-45" b="1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1800" b="1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5" b="1">
                <a:solidFill>
                  <a:srgbClr val="575757"/>
                </a:solidFill>
                <a:latin typeface="Cambria"/>
                <a:cs typeface="Cambria"/>
              </a:rPr>
              <a:t>po</a:t>
            </a:r>
            <a:r>
              <a:rPr dirty="0" sz="1800" spc="-5" b="1">
                <a:solidFill>
                  <a:srgbClr val="575757"/>
                </a:solidFill>
                <a:latin typeface="Cambria"/>
                <a:cs typeface="Cambria"/>
              </a:rPr>
              <a:t>u</a:t>
            </a:r>
            <a:r>
              <a:rPr dirty="0" sz="1800" spc="-35" b="1">
                <a:solidFill>
                  <a:srgbClr val="575757"/>
                </a:solidFill>
                <a:latin typeface="Cambria"/>
                <a:cs typeface="Cambria"/>
              </a:rPr>
              <a:t>rsu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i</a:t>
            </a:r>
            <a:r>
              <a:rPr dirty="0" sz="1800" spc="-55" b="1">
                <a:solidFill>
                  <a:srgbClr val="575757"/>
                </a:solidFill>
                <a:latin typeface="Cambria"/>
                <a:cs typeface="Cambria"/>
              </a:rPr>
              <a:t>t</a:t>
            </a:r>
            <a:r>
              <a:rPr dirty="0" sz="1800" spc="80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-5">
                <a:solidFill>
                  <a:srgbClr val="575757"/>
                </a:solidFill>
                <a:latin typeface="Cambria"/>
                <a:cs typeface="Cambria"/>
              </a:rPr>
              <a:t>rep</a:t>
            </a:r>
            <a:r>
              <a:rPr dirty="0" sz="1800" spc="-15">
                <a:solidFill>
                  <a:srgbClr val="575757"/>
                </a:solidFill>
                <a:latin typeface="Cambria"/>
                <a:cs typeface="Cambria"/>
              </a:rPr>
              <a:t>r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d</a:t>
            </a:r>
            <a:r>
              <a:rPr dirty="0" sz="1800" spc="-25">
                <a:solidFill>
                  <a:srgbClr val="575757"/>
                </a:solidFill>
                <a:latin typeface="Cambria"/>
                <a:cs typeface="Cambria"/>
              </a:rPr>
              <a:t>re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co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mp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r</a:t>
            </a:r>
            <a:r>
              <a:rPr dirty="0" sz="1800" spc="-10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1800" spc="-1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-10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io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n  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compressif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b="1">
                <a:solidFill>
                  <a:srgbClr val="575757"/>
                </a:solidFill>
                <a:latin typeface="Cambria"/>
                <a:cs typeface="Cambria"/>
              </a:rPr>
              <a:t>Surveiller</a:t>
            </a:r>
            <a:r>
              <a:rPr dirty="0" sz="1800" spc="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18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>
                <a:solidFill>
                  <a:srgbClr val="575757"/>
                </a:solidFill>
                <a:latin typeface="Cambria"/>
                <a:cs typeface="Cambria"/>
              </a:rPr>
              <a:t>(la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5">
                <a:solidFill>
                  <a:srgbClr val="575757"/>
                </a:solidFill>
                <a:latin typeface="Cambria"/>
                <a:cs typeface="Cambria"/>
              </a:rPr>
              <a:t>rassurer,</a:t>
            </a:r>
            <a:r>
              <a:rPr dirty="0" sz="18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réchauffer…)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411" y="4330954"/>
            <a:ext cx="10977245" cy="1556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52400" algn="l"/>
              </a:tabLst>
            </a:pPr>
            <a:r>
              <a:rPr dirty="0" sz="1800" spc="3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18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575757"/>
                </a:solidFill>
                <a:latin typeface="Cambria"/>
                <a:cs typeface="Cambria"/>
              </a:rPr>
              <a:t>compression</a:t>
            </a:r>
            <a:r>
              <a:rPr dirty="0" sz="18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45" b="1">
                <a:solidFill>
                  <a:srgbClr val="575757"/>
                </a:solidFill>
                <a:latin typeface="Cambria"/>
                <a:cs typeface="Cambria"/>
              </a:rPr>
              <a:t>directe</a:t>
            </a:r>
            <a:r>
              <a:rPr dirty="0" sz="18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575757"/>
                </a:solidFill>
                <a:latin typeface="Cambria"/>
                <a:cs typeface="Cambria"/>
              </a:rPr>
              <a:t>est</a:t>
            </a:r>
            <a:r>
              <a:rPr dirty="0" sz="18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0" b="1">
                <a:solidFill>
                  <a:srgbClr val="575757"/>
                </a:solidFill>
                <a:latin typeface="Cambria"/>
                <a:cs typeface="Cambria"/>
              </a:rPr>
              <a:t>inefficace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endParaRPr sz="1800">
              <a:latin typeface="Cambria"/>
              <a:cs typeface="Cambria"/>
            </a:endParaRPr>
          </a:p>
          <a:p>
            <a:pPr marL="151765" indent="-139700">
              <a:lnSpc>
                <a:spcPct val="100000"/>
              </a:lnSpc>
              <a:buSzPct val="94444"/>
              <a:buChar char="•"/>
              <a:tabLst>
                <a:tab pos="152400" algn="l"/>
              </a:tabLst>
            </a:pPr>
            <a:r>
              <a:rPr dirty="0" sz="1800" spc="3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18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575757"/>
                </a:solidFill>
                <a:latin typeface="Cambria"/>
                <a:cs typeface="Cambria"/>
              </a:rPr>
              <a:t>compression</a:t>
            </a:r>
            <a:r>
              <a:rPr dirty="0" sz="18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575757"/>
                </a:solidFill>
                <a:latin typeface="Cambria"/>
                <a:cs typeface="Cambria"/>
              </a:rPr>
              <a:t>est</a:t>
            </a:r>
            <a:r>
              <a:rPr dirty="0" sz="18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575757"/>
                </a:solidFill>
                <a:latin typeface="Cambria"/>
                <a:cs typeface="Cambria"/>
              </a:rPr>
              <a:t>impossible</a:t>
            </a:r>
            <a:r>
              <a:rPr dirty="0" sz="18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35">
                <a:solidFill>
                  <a:srgbClr val="575757"/>
                </a:solidFill>
                <a:latin typeface="Cambria"/>
                <a:cs typeface="Cambria"/>
              </a:rPr>
              <a:t>(</a:t>
            </a:r>
            <a:r>
              <a:rPr dirty="0" sz="1800" spc="-35" b="1">
                <a:solidFill>
                  <a:srgbClr val="617C9A"/>
                </a:solidFill>
                <a:latin typeface="Cambria"/>
                <a:cs typeface="Cambria"/>
              </a:rPr>
              <a:t>nombreuses</a:t>
            </a:r>
            <a:r>
              <a:rPr dirty="0" sz="18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617C9A"/>
                </a:solidFill>
                <a:latin typeface="Cambria"/>
                <a:cs typeface="Cambria"/>
              </a:rPr>
              <a:t>victimes,</a:t>
            </a:r>
            <a:r>
              <a:rPr dirty="0" sz="18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1800" spc="-35" b="1">
                <a:solidFill>
                  <a:srgbClr val="617C9A"/>
                </a:solidFill>
                <a:latin typeface="Cambria"/>
                <a:cs typeface="Cambria"/>
              </a:rPr>
              <a:t>catastrophes</a:t>
            </a:r>
            <a:r>
              <a:rPr dirty="0" sz="1800" spc="-35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plaies</a:t>
            </a:r>
            <a:r>
              <a:rPr dirty="0" sz="18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inaccessibles,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corps</a:t>
            </a:r>
            <a:r>
              <a:rPr dirty="0" sz="18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5">
                <a:solidFill>
                  <a:srgbClr val="575757"/>
                </a:solidFill>
                <a:latin typeface="Cambria"/>
                <a:cs typeface="Cambria"/>
              </a:rPr>
              <a:t>étranger)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Cambria"/>
              <a:cs typeface="Cambria"/>
            </a:endParaRPr>
          </a:p>
          <a:p>
            <a:pPr marL="3047365" marR="3489325" indent="903605">
              <a:lnSpc>
                <a:spcPct val="100000"/>
              </a:lnSpc>
            </a:pPr>
            <a:r>
              <a:rPr dirty="0" sz="1800" spc="-15" b="1">
                <a:solidFill>
                  <a:srgbClr val="EE7937"/>
                </a:solidFill>
                <a:latin typeface="Cambria"/>
                <a:cs typeface="Cambria"/>
              </a:rPr>
              <a:t>Mettre</a:t>
            </a:r>
            <a:r>
              <a:rPr dirty="0" sz="1800" spc="4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EE7937"/>
                </a:solidFill>
                <a:latin typeface="Cambria"/>
                <a:cs typeface="Cambria"/>
              </a:rPr>
              <a:t>en</a:t>
            </a:r>
            <a:r>
              <a:rPr dirty="0" sz="1800" spc="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EE7937"/>
                </a:solidFill>
                <a:latin typeface="Cambria"/>
                <a:cs typeface="Cambria"/>
              </a:rPr>
              <a:t>place</a:t>
            </a:r>
            <a:r>
              <a:rPr dirty="0" sz="1800" spc="4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1800" spc="15" b="1">
                <a:solidFill>
                  <a:srgbClr val="EE7937"/>
                </a:solidFill>
                <a:latin typeface="Cambria"/>
                <a:cs typeface="Cambria"/>
              </a:rPr>
              <a:t>un</a:t>
            </a:r>
            <a:r>
              <a:rPr dirty="0" sz="1800" spc="5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EE7937"/>
                </a:solidFill>
                <a:latin typeface="Cambria"/>
                <a:cs typeface="Cambria"/>
              </a:rPr>
              <a:t>garrot </a:t>
            </a:r>
            <a:r>
              <a:rPr dirty="0" sz="1800" spc="-6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575757"/>
                </a:solidFill>
                <a:latin typeface="Cambria"/>
                <a:cs typeface="Cambria"/>
              </a:rPr>
              <a:t>quelques</a:t>
            </a:r>
            <a:r>
              <a:rPr dirty="0" sz="18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45" b="1">
                <a:solidFill>
                  <a:srgbClr val="575757"/>
                </a:solidFill>
                <a:latin typeface="Cambria"/>
                <a:cs typeface="Cambria"/>
              </a:rPr>
              <a:t>centimètres</a:t>
            </a:r>
            <a:r>
              <a:rPr dirty="0" sz="18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au</a:t>
            </a:r>
            <a:r>
              <a:rPr dirty="0" sz="18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575757"/>
                </a:solidFill>
                <a:latin typeface="Cambria"/>
                <a:cs typeface="Cambria"/>
              </a:rPr>
              <a:t>dessus</a:t>
            </a:r>
            <a:r>
              <a:rPr dirty="0" sz="18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18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5" b="1">
                <a:solidFill>
                  <a:srgbClr val="575757"/>
                </a:solidFill>
                <a:latin typeface="Cambria"/>
                <a:cs typeface="Cambria"/>
              </a:rPr>
              <a:t>plaie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3423" y="5338571"/>
            <a:ext cx="507491" cy="3794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3374135"/>
            <a:ext cx="1446276" cy="9753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2747" y="3511452"/>
            <a:ext cx="1115568" cy="829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59" y="45719"/>
            <a:ext cx="861060" cy="8610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68432" y="27385"/>
            <a:ext cx="867202" cy="86572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1066" y="76327"/>
            <a:ext cx="5288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70"/>
              <a:t> </a:t>
            </a:r>
            <a:r>
              <a:rPr dirty="0" u="none" spc="-15"/>
              <a:t>victime</a:t>
            </a:r>
            <a:r>
              <a:rPr dirty="0" u="none" spc="75"/>
              <a:t> </a:t>
            </a:r>
            <a:r>
              <a:rPr dirty="0" u="none" spc="-10"/>
              <a:t>saigne</a:t>
            </a:r>
            <a:r>
              <a:rPr dirty="0" u="none" spc="70"/>
              <a:t> </a:t>
            </a:r>
            <a:r>
              <a:rPr dirty="0" u="none" spc="-30"/>
              <a:t>abondamment</a:t>
            </a: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8202" y="562311"/>
            <a:ext cx="780347" cy="5792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8411" y="606678"/>
            <a:ext cx="11233785" cy="2378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6179">
              <a:lnSpc>
                <a:spcPct val="100000"/>
              </a:lnSpc>
              <a:spcBef>
                <a:spcPts val="100"/>
              </a:spcBef>
            </a:pPr>
            <a:r>
              <a:rPr dirty="0" sz="2400" spc="20">
                <a:solidFill>
                  <a:srgbClr val="617C9A"/>
                </a:solidFill>
                <a:latin typeface="Cambria"/>
                <a:cs typeface="Cambria"/>
              </a:rPr>
              <a:t>Arrêter</a:t>
            </a:r>
            <a:r>
              <a:rPr dirty="0" sz="24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4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saignement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b="1">
                <a:solidFill>
                  <a:srgbClr val="575757"/>
                </a:solidFill>
                <a:latin typeface="Cambria"/>
                <a:cs typeface="Cambria"/>
              </a:rPr>
              <a:t>Demander</a:t>
            </a:r>
            <a:r>
              <a:rPr dirty="0" sz="1800" spc="1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1800" spc="1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1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1800" spc="1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1800" spc="1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45" b="1">
                <a:solidFill>
                  <a:srgbClr val="575757"/>
                </a:solidFill>
                <a:latin typeface="Cambria"/>
                <a:cs typeface="Cambria"/>
              </a:rPr>
              <a:t>comprimer</a:t>
            </a:r>
            <a:r>
              <a:rPr dirty="0" sz="1800" spc="1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575757"/>
                </a:solidFill>
                <a:latin typeface="Cambria"/>
                <a:cs typeface="Cambria"/>
              </a:rPr>
              <a:t>immédiatement</a:t>
            </a:r>
            <a:r>
              <a:rPr dirty="0" sz="1800" spc="1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l’endroit</a:t>
            </a:r>
            <a:r>
              <a:rPr dirty="0" sz="1800" spc="1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qui</a:t>
            </a:r>
            <a:r>
              <a:rPr dirty="0" sz="1800" spc="1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saigne</a:t>
            </a:r>
            <a:r>
              <a:rPr dirty="0" sz="1800" spc="1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30">
                <a:solidFill>
                  <a:srgbClr val="575757"/>
                </a:solidFill>
                <a:latin typeface="Cambria"/>
                <a:cs typeface="Cambria"/>
              </a:rPr>
              <a:t>avec</a:t>
            </a:r>
            <a:r>
              <a:rPr dirty="0" sz="1800" spc="1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5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1800" spc="1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35">
                <a:solidFill>
                  <a:srgbClr val="575757"/>
                </a:solidFill>
                <a:latin typeface="Cambria"/>
                <a:cs typeface="Cambria"/>
              </a:rPr>
              <a:t>doigts</a:t>
            </a:r>
            <a:r>
              <a:rPr dirty="0" sz="1800" spc="1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55">
                <a:solidFill>
                  <a:srgbClr val="575757"/>
                </a:solidFill>
                <a:latin typeface="Cambria"/>
                <a:cs typeface="Cambria"/>
              </a:rPr>
              <a:t>ou</a:t>
            </a:r>
            <a:r>
              <a:rPr dirty="0" sz="1800" spc="1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1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45">
                <a:solidFill>
                  <a:srgbClr val="575757"/>
                </a:solidFill>
                <a:latin typeface="Cambria"/>
                <a:cs typeface="Cambria"/>
              </a:rPr>
              <a:t>paume</a:t>
            </a:r>
            <a:r>
              <a:rPr dirty="0" sz="1800" spc="1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50">
                <a:solidFill>
                  <a:srgbClr val="575757"/>
                </a:solidFill>
                <a:latin typeface="Cambria"/>
                <a:cs typeface="Cambria"/>
              </a:rPr>
              <a:t>main.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20" b="1">
                <a:solidFill>
                  <a:srgbClr val="575757"/>
                </a:solidFill>
                <a:latin typeface="Cambria"/>
                <a:cs typeface="Cambria"/>
              </a:rPr>
              <a:t>Allonger</a:t>
            </a:r>
            <a:r>
              <a:rPr dirty="0" sz="18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ts val="21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0" b="1">
                <a:solidFill>
                  <a:srgbClr val="575757"/>
                </a:solidFill>
                <a:latin typeface="Cambria"/>
                <a:cs typeface="Cambria"/>
              </a:rPr>
              <a:t>Faire</a:t>
            </a:r>
            <a:r>
              <a:rPr dirty="0" sz="18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endParaRPr sz="1800">
              <a:latin typeface="Cambria"/>
              <a:cs typeface="Cambria"/>
            </a:endParaRPr>
          </a:p>
          <a:p>
            <a:pPr marL="299085" marR="8890" indent="-287020">
              <a:lnSpc>
                <a:spcPts val="216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95" b="1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1800" spc="3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575757"/>
                </a:solidFill>
                <a:latin typeface="Cambria"/>
                <a:cs typeface="Cambria"/>
              </a:rPr>
              <a:t>pansement</a:t>
            </a:r>
            <a:r>
              <a:rPr dirty="0" sz="1800" spc="3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575757"/>
                </a:solidFill>
                <a:latin typeface="Cambria"/>
                <a:cs typeface="Cambria"/>
              </a:rPr>
              <a:t>compressif</a:t>
            </a:r>
            <a:r>
              <a:rPr dirty="0" sz="1800" spc="3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(tampon</a:t>
            </a:r>
            <a:r>
              <a:rPr dirty="0" sz="1800" spc="3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575757"/>
                </a:solidFill>
                <a:latin typeface="Cambria"/>
                <a:cs typeface="Cambria"/>
              </a:rPr>
              <a:t>relais)</a:t>
            </a:r>
            <a:r>
              <a:rPr dirty="0" sz="1800" spc="3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peut</a:t>
            </a:r>
            <a:r>
              <a:rPr dirty="0" sz="1800" spc="3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575757"/>
                </a:solidFill>
                <a:latin typeface="Cambria"/>
                <a:cs typeface="Cambria"/>
              </a:rPr>
              <a:t>être</a:t>
            </a:r>
            <a:r>
              <a:rPr dirty="0" sz="1800" spc="3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40">
                <a:solidFill>
                  <a:srgbClr val="575757"/>
                </a:solidFill>
                <a:latin typeface="Cambria"/>
                <a:cs typeface="Cambria"/>
              </a:rPr>
              <a:t>appliqué</a:t>
            </a:r>
            <a:r>
              <a:rPr dirty="0" sz="1800" spc="3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35">
                <a:solidFill>
                  <a:srgbClr val="575757"/>
                </a:solidFill>
                <a:latin typeface="Cambria"/>
                <a:cs typeface="Cambria"/>
              </a:rPr>
              <a:t>jusqu’à</a:t>
            </a:r>
            <a:r>
              <a:rPr dirty="0" sz="1800" spc="3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1800" spc="3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5">
                <a:solidFill>
                  <a:srgbClr val="575757"/>
                </a:solidFill>
                <a:latin typeface="Cambria"/>
                <a:cs typeface="Cambria"/>
              </a:rPr>
              <a:t>prise</a:t>
            </a:r>
            <a:r>
              <a:rPr dirty="0" sz="1800" spc="3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1800" spc="3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20">
                <a:solidFill>
                  <a:srgbClr val="575757"/>
                </a:solidFill>
                <a:latin typeface="Cambria"/>
                <a:cs typeface="Cambria"/>
              </a:rPr>
              <a:t>charge</a:t>
            </a:r>
            <a:r>
              <a:rPr dirty="0" sz="1800" spc="3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5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1800" spc="3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1800" spc="3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575757"/>
                </a:solidFill>
                <a:latin typeface="Cambria"/>
                <a:cs typeface="Cambria"/>
              </a:rPr>
              <a:t>secours </a:t>
            </a:r>
            <a:r>
              <a:rPr dirty="0" sz="1800" spc="-3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1800" spc="10">
                <a:solidFill>
                  <a:srgbClr val="575757"/>
                </a:solidFill>
                <a:latin typeface="Cambria"/>
                <a:cs typeface="Cambria"/>
              </a:rPr>
              <a:t>spécialisés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Agir</a:t>
            </a:r>
            <a:r>
              <a:rPr dirty="0" spc="90"/>
              <a:t> </a:t>
            </a:r>
            <a:r>
              <a:rPr dirty="0" spc="-45"/>
              <a:t>en</a:t>
            </a:r>
            <a:r>
              <a:rPr dirty="0" spc="95"/>
              <a:t> </a:t>
            </a:r>
            <a:r>
              <a:rPr dirty="0" spc="-45"/>
              <a:t>prévention</a:t>
            </a:r>
            <a:r>
              <a:rPr dirty="0" spc="95"/>
              <a:t> </a:t>
            </a:r>
            <a:r>
              <a:rPr dirty="0" spc="-80"/>
              <a:t>primaire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" y="1898742"/>
            <a:ext cx="1275588" cy="8294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2764" y="3348354"/>
            <a:ext cx="73666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-3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9</a:t>
            </a:r>
            <a:r>
              <a:rPr dirty="0" u="sng" sz="3600" spc="10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3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principe</a:t>
            </a:r>
            <a:r>
              <a:rPr dirty="0" u="sng" sz="3600" spc="-5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s</a:t>
            </a:r>
            <a:r>
              <a:rPr dirty="0" u="sng" sz="3600" spc="10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générau</a:t>
            </a:r>
            <a:r>
              <a:rPr dirty="0" u="sng" sz="3600" spc="-9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x</a:t>
            </a:r>
            <a:r>
              <a:rPr dirty="0" u="sng" sz="3600" spc="10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4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d</a:t>
            </a:r>
            <a:r>
              <a:rPr dirty="0" u="sng" sz="3600" spc="-114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e</a:t>
            </a:r>
            <a:r>
              <a:rPr dirty="0" u="sng" sz="3600" spc="10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600" spc="-6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pré</a:t>
            </a:r>
            <a:r>
              <a:rPr dirty="0" u="sng" sz="3600" spc="-5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v</a:t>
            </a:r>
            <a:r>
              <a:rPr dirty="0" u="sng" sz="3600" spc="-3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ention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260" y="3265932"/>
            <a:ext cx="1275588" cy="832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0088" y="513587"/>
            <a:ext cx="1152144" cy="1101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22986"/>
            <a:ext cx="5288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70"/>
              <a:t> </a:t>
            </a:r>
            <a:r>
              <a:rPr dirty="0" u="none" spc="-15"/>
              <a:t>victime</a:t>
            </a:r>
            <a:r>
              <a:rPr dirty="0" u="none" spc="75"/>
              <a:t> </a:t>
            </a:r>
            <a:r>
              <a:rPr dirty="0" u="none" spc="-10"/>
              <a:t>saigne</a:t>
            </a:r>
            <a:r>
              <a:rPr dirty="0" u="none" spc="70"/>
              <a:t> </a:t>
            </a:r>
            <a:r>
              <a:rPr dirty="0" u="none" spc="-30"/>
              <a:t>abondamment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548" y="656737"/>
            <a:ext cx="832104" cy="4772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6123" y="1845564"/>
            <a:ext cx="3279528" cy="21579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9715" y="1812035"/>
            <a:ext cx="2821531" cy="21158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6020" y="4069079"/>
            <a:ext cx="3349752" cy="22402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41720" y="4003547"/>
            <a:ext cx="3350842" cy="23547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36722" y="422376"/>
            <a:ext cx="6727825" cy="1113155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u="sng" sz="2400" spc="-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Interrompre</a:t>
            </a:r>
            <a:r>
              <a:rPr dirty="0" u="sng" sz="2400" spc="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4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circulation</a:t>
            </a:r>
            <a:r>
              <a:rPr dirty="0" u="sng" sz="24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24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sang</a:t>
            </a:r>
            <a:r>
              <a:rPr dirty="0" u="sng" sz="24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d’un</a:t>
            </a:r>
            <a:r>
              <a:rPr dirty="0" u="sng" sz="24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membre</a:t>
            </a:r>
            <a:endParaRPr sz="2400">
              <a:latin typeface="Cambria"/>
              <a:cs typeface="Cambria"/>
            </a:endParaRPr>
          </a:p>
          <a:p>
            <a:pPr marL="784225">
              <a:lnSpc>
                <a:spcPct val="100000"/>
              </a:lnSpc>
              <a:spcBef>
                <a:spcPts val="1405"/>
              </a:spcBef>
            </a:pPr>
            <a:r>
              <a:rPr dirty="0" sz="2400" spc="95" b="1">
                <a:solidFill>
                  <a:srgbClr val="EE7937"/>
                </a:solidFill>
                <a:latin typeface="Cambria"/>
                <a:cs typeface="Cambria"/>
              </a:rPr>
              <a:t>Poser</a:t>
            </a:r>
            <a:r>
              <a:rPr dirty="0" sz="2400" spc="2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165" b="1">
                <a:solidFill>
                  <a:srgbClr val="EE7937"/>
                </a:solidFill>
                <a:latin typeface="Cambria"/>
                <a:cs typeface="Cambria"/>
              </a:rPr>
              <a:t>un</a:t>
            </a:r>
            <a:r>
              <a:rPr dirty="0" sz="2400" spc="27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95" b="1">
                <a:solidFill>
                  <a:srgbClr val="EE7937"/>
                </a:solidFill>
                <a:latin typeface="Cambria"/>
                <a:cs typeface="Cambria"/>
              </a:rPr>
              <a:t>garrot</a:t>
            </a:r>
            <a:r>
              <a:rPr dirty="0" sz="2400" spc="24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130" b="1">
                <a:solidFill>
                  <a:srgbClr val="EE7937"/>
                </a:solidFill>
                <a:latin typeface="Cambria"/>
                <a:cs typeface="Cambria"/>
              </a:rPr>
              <a:t>tourniquet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059" y="45719"/>
            <a:ext cx="861060" cy="8610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141477"/>
            <a:ext cx="60420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40"/>
              <a:t>La</a:t>
            </a:r>
            <a:r>
              <a:rPr dirty="0" u="none" sz="3200" spc="60"/>
              <a:t> </a:t>
            </a:r>
            <a:r>
              <a:rPr dirty="0" u="none" sz="3200" spc="-15"/>
              <a:t>victime</a:t>
            </a:r>
            <a:r>
              <a:rPr dirty="0" u="none" sz="3200" spc="60"/>
              <a:t> </a:t>
            </a:r>
            <a:r>
              <a:rPr dirty="0" u="none" sz="3200" spc="-10"/>
              <a:t>saigne</a:t>
            </a:r>
            <a:r>
              <a:rPr dirty="0" u="none" sz="3200" spc="45"/>
              <a:t> </a:t>
            </a:r>
            <a:r>
              <a:rPr dirty="0" u="none" sz="3200" spc="-30"/>
              <a:t>abondamment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464" y="1188719"/>
            <a:ext cx="827531" cy="4800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77461" y="1188846"/>
            <a:ext cx="3709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5" b="1">
                <a:solidFill>
                  <a:srgbClr val="617C9A"/>
                </a:solidFill>
                <a:latin typeface="Cambria"/>
                <a:cs typeface="Cambria"/>
              </a:rPr>
              <a:t>Poser</a:t>
            </a:r>
            <a:r>
              <a:rPr dirty="0" sz="24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5" b="1">
                <a:solidFill>
                  <a:srgbClr val="617C9A"/>
                </a:solidFill>
                <a:latin typeface="Cambria"/>
                <a:cs typeface="Cambria"/>
              </a:rPr>
              <a:t>un</a:t>
            </a:r>
            <a:r>
              <a:rPr dirty="0" sz="24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80" b="1">
                <a:solidFill>
                  <a:srgbClr val="617C9A"/>
                </a:solidFill>
                <a:latin typeface="Cambria"/>
                <a:cs typeface="Cambria"/>
              </a:rPr>
              <a:t>garrot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617C9A"/>
                </a:solidFill>
                <a:latin typeface="Cambria"/>
                <a:cs typeface="Cambria"/>
              </a:rPr>
              <a:t>tourniquet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4411" y="2225039"/>
            <a:ext cx="4315968" cy="29306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04133" y="2286762"/>
            <a:ext cx="27419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4905" algn="l"/>
                <a:tab pos="1531620" algn="l"/>
                <a:tab pos="2428240" algn="l"/>
              </a:tabLst>
            </a:pPr>
            <a:r>
              <a:rPr dirty="0" sz="1400" spc="105" b="1">
                <a:solidFill>
                  <a:srgbClr val="3E3E3E"/>
                </a:solidFill>
                <a:latin typeface="Cambria"/>
                <a:cs typeface="Cambria"/>
              </a:rPr>
              <a:t>Ma</a:t>
            </a:r>
            <a:r>
              <a:rPr dirty="0" sz="1400" spc="30" b="1">
                <a:solidFill>
                  <a:srgbClr val="3E3E3E"/>
                </a:solidFill>
                <a:latin typeface="Cambria"/>
                <a:cs typeface="Cambria"/>
              </a:rPr>
              <a:t>i</a:t>
            </a:r>
            <a:r>
              <a:rPr dirty="0" sz="1400" spc="110" b="1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1400" spc="80" b="1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r>
              <a:rPr dirty="0" sz="1400" spc="110" b="1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1400" spc="110" b="1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1400" spc="30" b="1">
                <a:solidFill>
                  <a:srgbClr val="3E3E3E"/>
                </a:solidFill>
                <a:latin typeface="Cambria"/>
                <a:cs typeface="Cambria"/>
              </a:rPr>
              <a:t>ir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55" b="1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50" b="1">
                <a:solidFill>
                  <a:srgbClr val="3E3E3E"/>
                </a:solidFill>
                <a:latin typeface="Cambria"/>
                <a:cs typeface="Cambria"/>
              </a:rPr>
              <a:t>serrage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40" b="1">
                <a:solidFill>
                  <a:srgbClr val="3E3E3E"/>
                </a:solidFill>
                <a:latin typeface="Cambria"/>
                <a:cs typeface="Cambria"/>
              </a:rPr>
              <a:t>par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4133" y="2500122"/>
            <a:ext cx="27419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1245" algn="l"/>
                <a:tab pos="1524000" algn="l"/>
                <a:tab pos="2564130" algn="l"/>
              </a:tabLst>
            </a:pPr>
            <a:r>
              <a:rPr dirty="0" sz="1400" spc="45" b="1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1400" spc="120" b="1">
                <a:solidFill>
                  <a:srgbClr val="3E3E3E"/>
                </a:solidFill>
                <a:latin typeface="Cambria"/>
                <a:cs typeface="Cambria"/>
              </a:rPr>
              <a:t>x</a:t>
            </a:r>
            <a:r>
              <a:rPr dirty="0" sz="1400" spc="95" b="1">
                <a:solidFill>
                  <a:srgbClr val="3E3E3E"/>
                </a:solidFill>
                <a:latin typeface="Cambria"/>
                <a:cs typeface="Cambria"/>
              </a:rPr>
              <a:t>em</a:t>
            </a:r>
            <a:r>
              <a:rPr dirty="0" sz="1400" spc="75" b="1">
                <a:solidFill>
                  <a:srgbClr val="3E3E3E"/>
                </a:solidFill>
                <a:latin typeface="Cambria"/>
                <a:cs typeface="Cambria"/>
              </a:rPr>
              <a:t>p</a:t>
            </a:r>
            <a:r>
              <a:rPr dirty="0" sz="1400" spc="55" b="1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1400" spc="150" b="1">
                <a:solidFill>
                  <a:srgbClr val="3E3E3E"/>
                </a:solidFill>
                <a:latin typeface="Cambria"/>
                <a:cs typeface="Cambria"/>
              </a:rPr>
              <a:t>,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65" b="1">
                <a:solidFill>
                  <a:srgbClr val="3E3E3E"/>
                </a:solidFill>
                <a:latin typeface="Cambria"/>
                <a:cs typeface="Cambria"/>
              </a:rPr>
              <a:t>e</a:t>
            </a:r>
            <a:r>
              <a:rPr dirty="0" sz="1400" spc="95" b="1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30" b="1">
                <a:solidFill>
                  <a:srgbClr val="3E3E3E"/>
                </a:solidFill>
                <a:latin typeface="Cambria"/>
                <a:cs typeface="Cambria"/>
              </a:rPr>
              <a:t>b</a:t>
            </a:r>
            <a:r>
              <a:rPr dirty="0" sz="1400" spc="5" b="1">
                <a:solidFill>
                  <a:srgbClr val="3E3E3E"/>
                </a:solidFill>
                <a:latin typeface="Cambria"/>
                <a:cs typeface="Cambria"/>
              </a:rPr>
              <a:t>l</a:t>
            </a:r>
            <a:r>
              <a:rPr dirty="0" sz="1400" spc="60" b="1">
                <a:solidFill>
                  <a:srgbClr val="3E3E3E"/>
                </a:solidFill>
                <a:latin typeface="Cambria"/>
                <a:cs typeface="Cambria"/>
              </a:rPr>
              <a:t>o</a:t>
            </a:r>
            <a:r>
              <a:rPr dirty="0" sz="1400" spc="40" b="1">
                <a:solidFill>
                  <a:srgbClr val="3E3E3E"/>
                </a:solidFill>
                <a:latin typeface="Cambria"/>
                <a:cs typeface="Cambria"/>
              </a:rPr>
              <a:t>q</a:t>
            </a:r>
            <a:r>
              <a:rPr dirty="0" sz="1400" spc="75" b="1">
                <a:solidFill>
                  <a:srgbClr val="3E3E3E"/>
                </a:solidFill>
                <a:latin typeface="Cambria"/>
                <a:cs typeface="Cambria"/>
              </a:rPr>
              <a:t>u</a:t>
            </a:r>
            <a:r>
              <a:rPr dirty="0" sz="1400" spc="55" b="1">
                <a:solidFill>
                  <a:srgbClr val="3E3E3E"/>
                </a:solidFill>
                <a:latin typeface="Cambria"/>
                <a:cs typeface="Cambria"/>
              </a:rPr>
              <a:t>a</a:t>
            </a:r>
            <a:r>
              <a:rPr dirty="0" sz="1400" spc="110" b="1">
                <a:solidFill>
                  <a:srgbClr val="3E3E3E"/>
                </a:solidFill>
                <a:latin typeface="Cambria"/>
                <a:cs typeface="Cambria"/>
              </a:rPr>
              <a:t>n</a:t>
            </a:r>
            <a:r>
              <a:rPr dirty="0" sz="1400" spc="130" b="1">
                <a:solidFill>
                  <a:srgbClr val="3E3E3E"/>
                </a:solidFill>
                <a:latin typeface="Cambria"/>
                <a:cs typeface="Cambria"/>
              </a:rPr>
              <a:t>t</a:t>
            </a:r>
            <a:r>
              <a:rPr dirty="0" sz="1400" b="1">
                <a:solidFill>
                  <a:srgbClr val="3E3E3E"/>
                </a:solidFill>
                <a:latin typeface="Cambria"/>
                <a:cs typeface="Cambria"/>
              </a:rPr>
              <a:t>	</a:t>
            </a:r>
            <a:r>
              <a:rPr dirty="0" sz="1400" spc="55" b="1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6033" y="2713482"/>
            <a:ext cx="279146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0800" marR="17780">
              <a:lnSpc>
                <a:spcPct val="100000"/>
              </a:lnSpc>
              <a:spcBef>
                <a:spcPts val="105"/>
              </a:spcBef>
            </a:pPr>
            <a:r>
              <a:rPr dirty="0" sz="1400" spc="25" b="1">
                <a:solidFill>
                  <a:srgbClr val="3E3E3E"/>
                </a:solidFill>
                <a:latin typeface="Cambria"/>
                <a:cs typeface="Cambria"/>
              </a:rPr>
              <a:t>barre</a:t>
            </a:r>
            <a:r>
              <a:rPr dirty="0" sz="1400" spc="3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90" b="1">
                <a:solidFill>
                  <a:srgbClr val="3E3E3E"/>
                </a:solidFill>
                <a:latin typeface="Cambria"/>
                <a:cs typeface="Cambria"/>
              </a:rPr>
              <a:t>avec</a:t>
            </a:r>
            <a:r>
              <a:rPr dirty="0" sz="1400" spc="9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60" b="1">
                <a:solidFill>
                  <a:srgbClr val="3E3E3E"/>
                </a:solidFill>
                <a:latin typeface="Cambria"/>
                <a:cs typeface="Cambria"/>
              </a:rPr>
              <a:t>les</a:t>
            </a:r>
            <a:r>
              <a:rPr dirty="0" sz="14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85" b="1">
                <a:solidFill>
                  <a:srgbClr val="3E3E3E"/>
                </a:solidFill>
                <a:latin typeface="Cambria"/>
                <a:cs typeface="Cambria"/>
              </a:rPr>
              <a:t>extrémités </a:t>
            </a:r>
            <a:r>
              <a:rPr dirty="0" sz="1400" spc="9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80" b="1">
                <a:solidFill>
                  <a:srgbClr val="3E3E3E"/>
                </a:solidFill>
                <a:latin typeface="Cambria"/>
                <a:cs typeface="Cambria"/>
              </a:rPr>
              <a:t>restantes</a:t>
            </a:r>
            <a:r>
              <a:rPr dirty="0" sz="14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75" b="1">
                <a:solidFill>
                  <a:srgbClr val="3E3E3E"/>
                </a:solidFill>
                <a:latin typeface="Cambria"/>
                <a:cs typeface="Cambria"/>
              </a:rPr>
              <a:t>du</a:t>
            </a:r>
            <a:r>
              <a:rPr dirty="0" sz="1400" spc="8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3E3E3E"/>
                </a:solidFill>
                <a:latin typeface="Cambria"/>
                <a:cs typeface="Cambria"/>
              </a:rPr>
              <a:t>lien</a:t>
            </a:r>
            <a:r>
              <a:rPr dirty="0" sz="1400" spc="7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80" b="1">
                <a:solidFill>
                  <a:srgbClr val="3E3E3E"/>
                </a:solidFill>
                <a:latin typeface="Cambria"/>
                <a:cs typeface="Cambria"/>
              </a:rPr>
              <a:t>ou</a:t>
            </a:r>
            <a:r>
              <a:rPr dirty="0" sz="1400" spc="8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75" b="1">
                <a:solidFill>
                  <a:srgbClr val="3E3E3E"/>
                </a:solidFill>
                <a:latin typeface="Cambria"/>
                <a:cs typeface="Cambria"/>
              </a:rPr>
              <a:t>en </a:t>
            </a:r>
            <a:r>
              <a:rPr dirty="0" sz="1400" spc="-29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85" b="1">
                <a:solidFill>
                  <a:srgbClr val="3E3E3E"/>
                </a:solidFill>
                <a:latin typeface="Cambria"/>
                <a:cs typeface="Cambria"/>
              </a:rPr>
              <a:t>utilisant</a:t>
            </a:r>
            <a:r>
              <a:rPr dirty="0" sz="1400" spc="13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95" b="1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1400" spc="16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85" b="1">
                <a:solidFill>
                  <a:srgbClr val="3E3E3E"/>
                </a:solidFill>
                <a:latin typeface="Cambria"/>
                <a:cs typeface="Cambria"/>
              </a:rPr>
              <a:t>2</a:t>
            </a:r>
            <a:r>
              <a:rPr dirty="0" baseline="24691" sz="1350" spc="127" b="1">
                <a:solidFill>
                  <a:srgbClr val="3E3E3E"/>
                </a:solidFill>
                <a:latin typeface="Cambria"/>
                <a:cs typeface="Cambria"/>
              </a:rPr>
              <a:t>ème</a:t>
            </a:r>
            <a:r>
              <a:rPr dirty="0" baseline="24691" sz="1350" spc="382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1400" spc="70" b="1">
                <a:solidFill>
                  <a:srgbClr val="3E3E3E"/>
                </a:solidFill>
                <a:latin typeface="Cambria"/>
                <a:cs typeface="Cambria"/>
              </a:rPr>
              <a:t>lien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8083" y="3657600"/>
            <a:ext cx="2870377" cy="19881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3995" y="2299716"/>
            <a:ext cx="492332" cy="4709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62250" y="2377262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8727" y="24383"/>
            <a:ext cx="844328" cy="8366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788" y="459181"/>
            <a:ext cx="60464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40"/>
              <a:t>La</a:t>
            </a:r>
            <a:r>
              <a:rPr dirty="0" u="none" sz="3200" spc="70"/>
              <a:t> </a:t>
            </a:r>
            <a:r>
              <a:rPr dirty="0" u="none" sz="3200" spc="-15"/>
              <a:t>victime</a:t>
            </a:r>
            <a:r>
              <a:rPr dirty="0" u="none" sz="3200" spc="70"/>
              <a:t> </a:t>
            </a:r>
            <a:r>
              <a:rPr dirty="0" u="none" sz="3200" spc="-10"/>
              <a:t>saigne</a:t>
            </a:r>
            <a:r>
              <a:rPr dirty="0" u="none" sz="3200" spc="55"/>
              <a:t> </a:t>
            </a:r>
            <a:r>
              <a:rPr dirty="0" u="none" sz="3200" spc="-30"/>
              <a:t>abondamment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987" y="1220668"/>
            <a:ext cx="830636" cy="4603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1752" y="3602735"/>
            <a:ext cx="3744467" cy="25847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30044" y="1205610"/>
            <a:ext cx="7835265" cy="2092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257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617C9A"/>
                </a:solidFill>
                <a:latin typeface="Cambria"/>
                <a:cs typeface="Cambria"/>
              </a:rPr>
              <a:t>l’absence</a:t>
            </a:r>
            <a:r>
              <a:rPr dirty="0" sz="24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95" b="1">
                <a:solidFill>
                  <a:srgbClr val="617C9A"/>
                </a:solidFill>
                <a:latin typeface="Cambria"/>
                <a:cs typeface="Cambria"/>
              </a:rPr>
              <a:t>barre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Réaliser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3E3E3E"/>
                </a:solidFill>
                <a:latin typeface="Cambria"/>
                <a:cs typeface="Cambria"/>
              </a:rPr>
              <a:t>une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3E3E3E"/>
                </a:solidFill>
                <a:latin typeface="Cambria"/>
                <a:cs typeface="Cambria"/>
              </a:rPr>
              <a:t>boucle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3E3E3E"/>
                </a:solidFill>
                <a:latin typeface="Cambria"/>
                <a:cs typeface="Cambria"/>
              </a:rPr>
              <a:t>avec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85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24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large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lien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45">
                <a:solidFill>
                  <a:srgbClr val="3E3E3E"/>
                </a:solidFill>
                <a:latin typeface="Cambria"/>
                <a:cs typeface="Cambria"/>
              </a:rPr>
              <a:t>Glisser</a:t>
            </a:r>
            <a:r>
              <a:rPr dirty="0" sz="24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3E3E3E"/>
                </a:solidFill>
                <a:latin typeface="Cambria"/>
                <a:cs typeface="Cambria"/>
              </a:rPr>
              <a:t>une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3E3E3E"/>
                </a:solidFill>
                <a:latin typeface="Cambria"/>
                <a:cs typeface="Cambria"/>
              </a:rPr>
              <a:t>partie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25">
                <a:solidFill>
                  <a:srgbClr val="3E3E3E"/>
                </a:solidFill>
                <a:latin typeface="Cambria"/>
                <a:cs typeface="Cambria"/>
              </a:rPr>
              <a:t>du</a:t>
            </a:r>
            <a:r>
              <a:rPr dirty="0" sz="24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3E3E3E"/>
                </a:solidFill>
                <a:latin typeface="Cambria"/>
                <a:cs typeface="Cambria"/>
              </a:rPr>
              <a:t>lien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3E3E3E"/>
                </a:solidFill>
                <a:latin typeface="Cambria"/>
                <a:cs typeface="Cambria"/>
              </a:rPr>
              <a:t>dans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3E3E3E"/>
                </a:solidFill>
                <a:latin typeface="Cambria"/>
                <a:cs typeface="Cambria"/>
              </a:rPr>
              <a:t>boucle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20">
                <a:solidFill>
                  <a:srgbClr val="3E3E3E"/>
                </a:solidFill>
                <a:latin typeface="Cambria"/>
                <a:cs typeface="Cambria"/>
              </a:rPr>
              <a:t>Serrer</a:t>
            </a:r>
            <a:r>
              <a:rPr dirty="0" sz="24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2400" spc="8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75">
                <a:solidFill>
                  <a:srgbClr val="3E3E3E"/>
                </a:solidFill>
                <a:latin typeface="Cambria"/>
                <a:cs typeface="Cambria"/>
              </a:rPr>
              <a:t>nœud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3E3E3E"/>
                </a:solidFill>
                <a:latin typeface="Cambria"/>
                <a:cs typeface="Cambria"/>
              </a:rPr>
              <a:t>tirant</a:t>
            </a:r>
            <a:r>
              <a:rPr dirty="0" sz="2400" spc="8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3E3E3E"/>
                </a:solidFill>
                <a:latin typeface="Cambria"/>
                <a:cs typeface="Cambria"/>
              </a:rPr>
              <a:t>fortement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3E3E3E"/>
                </a:solidFill>
                <a:latin typeface="Cambria"/>
                <a:cs typeface="Cambria"/>
              </a:rPr>
              <a:t>sur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3E3E3E"/>
                </a:solidFill>
                <a:latin typeface="Cambria"/>
                <a:cs typeface="Cambria"/>
              </a:rPr>
              <a:t>chaque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3E3E3E"/>
                </a:solidFill>
                <a:latin typeface="Cambria"/>
                <a:cs typeface="Cambria"/>
              </a:rPr>
              <a:t>extrémité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10">
                <a:solidFill>
                  <a:srgbClr val="3E3E3E"/>
                </a:solidFill>
                <a:latin typeface="Cambria"/>
                <a:cs typeface="Cambria"/>
              </a:rPr>
              <a:t>Réaliser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3E3E3E"/>
                </a:solidFill>
                <a:latin typeface="Cambria"/>
                <a:cs typeface="Cambria"/>
              </a:rPr>
              <a:t>une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double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75">
                <a:solidFill>
                  <a:srgbClr val="3E3E3E"/>
                </a:solidFill>
                <a:latin typeface="Cambria"/>
                <a:cs typeface="Cambria"/>
              </a:rPr>
              <a:t>nœud</a:t>
            </a:r>
            <a:r>
              <a:rPr dirty="0" sz="2400" spc="8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4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3E3E3E"/>
                </a:solidFill>
                <a:latin typeface="Cambria"/>
                <a:cs typeface="Cambria"/>
              </a:rPr>
              <a:t>maintien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59" y="45719"/>
            <a:ext cx="861060" cy="8610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8117" y="1425066"/>
            <a:ext cx="6328410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7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400" spc="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4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particuliers</a:t>
            </a:r>
            <a:r>
              <a:rPr dirty="0" u="sng" sz="24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7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10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saigne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25">
                <a:solidFill>
                  <a:srgbClr val="617C9A"/>
                </a:solidFill>
                <a:latin typeface="Cambria"/>
                <a:cs typeface="Cambria"/>
              </a:rPr>
              <a:t>du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617C9A"/>
                </a:solidFill>
                <a:latin typeface="Cambria"/>
                <a:cs typeface="Cambria"/>
              </a:rPr>
              <a:t>nez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17C9A"/>
              </a:buClr>
              <a:buFont typeface="Arial"/>
              <a:buChar char="•"/>
            </a:pPr>
            <a:endParaRPr sz="245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10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vomit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ou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617C9A"/>
                </a:solidFill>
                <a:latin typeface="Cambria"/>
                <a:cs typeface="Cambria"/>
              </a:rPr>
              <a:t>crache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25">
                <a:solidFill>
                  <a:srgbClr val="617C9A"/>
                </a:solidFill>
                <a:latin typeface="Cambria"/>
                <a:cs typeface="Cambria"/>
              </a:rPr>
              <a:t>du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sang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17C9A"/>
              </a:buClr>
              <a:buFont typeface="Arial"/>
              <a:buChar char="•"/>
            </a:pPr>
            <a:endParaRPr sz="245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40">
                <a:solidFill>
                  <a:srgbClr val="617C9A"/>
                </a:solidFill>
                <a:latin typeface="Cambria"/>
                <a:cs typeface="Cambria"/>
              </a:rPr>
              <a:t>Saignement</a:t>
            </a:r>
            <a:r>
              <a:rPr dirty="0" sz="2400" spc="9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par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">
                <a:solidFill>
                  <a:srgbClr val="617C9A"/>
                </a:solidFill>
                <a:latin typeface="Cambria"/>
                <a:cs typeface="Cambria"/>
              </a:rPr>
              <a:t>autres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617C9A"/>
                </a:solidFill>
                <a:latin typeface="Cambria"/>
                <a:cs typeface="Cambria"/>
              </a:rPr>
              <a:t>orifices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dirty="0" u="sng" sz="2400" spc="-5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Protocole</a:t>
            </a:r>
            <a:r>
              <a:rPr dirty="0" u="sng" sz="2400" spc="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des</a:t>
            </a:r>
            <a:r>
              <a:rPr dirty="0" u="sng" sz="2400" spc="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accidents</a:t>
            </a:r>
            <a:r>
              <a:rPr dirty="0" u="sng" sz="24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d’exposition</a:t>
            </a:r>
            <a:r>
              <a:rPr dirty="0" u="sng" sz="2400" spc="5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au</a:t>
            </a:r>
            <a:r>
              <a:rPr dirty="0" u="sng" sz="2400" spc="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sang</a:t>
            </a:r>
            <a:r>
              <a:rPr dirty="0" sz="24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u="sng" sz="2400" spc="-7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9586" y="181737"/>
            <a:ext cx="60420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40"/>
              <a:t>La</a:t>
            </a:r>
            <a:r>
              <a:rPr dirty="0" u="none" sz="3200" spc="60"/>
              <a:t> </a:t>
            </a:r>
            <a:r>
              <a:rPr dirty="0" u="none" sz="3200" spc="-15"/>
              <a:t>victime</a:t>
            </a:r>
            <a:r>
              <a:rPr dirty="0" u="none" sz="3200" spc="60"/>
              <a:t> </a:t>
            </a:r>
            <a:r>
              <a:rPr dirty="0" u="none" sz="3200" spc="-10"/>
              <a:t>saigne</a:t>
            </a:r>
            <a:r>
              <a:rPr dirty="0" u="none" sz="3200" spc="45"/>
              <a:t> </a:t>
            </a:r>
            <a:r>
              <a:rPr dirty="0" u="none" sz="3200" spc="-30"/>
              <a:t>abondamment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404" y="4233758"/>
            <a:ext cx="976708" cy="14033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727" y="24383"/>
            <a:ext cx="844328" cy="8366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8852" y="70103"/>
            <a:ext cx="4792980" cy="67878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619" y="1326261"/>
            <a:ext cx="11391265" cy="456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 spc="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20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000" spc="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d’obstruction</a:t>
            </a:r>
            <a:r>
              <a:rPr dirty="0" u="sng" sz="2000" spc="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grave</a:t>
            </a:r>
            <a:r>
              <a:rPr dirty="0" u="sng" sz="2000" spc="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2000" spc="145">
                <a:solidFill>
                  <a:srgbClr val="575757"/>
                </a:solidFill>
                <a:latin typeface="Cambria"/>
                <a:cs typeface="Cambria"/>
              </a:rPr>
              <a:t>Ne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pas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compte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l’âge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victime,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mais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son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gabarit</a:t>
            </a:r>
            <a:r>
              <a:rPr dirty="0" sz="2000" spc="-15">
                <a:solidFill>
                  <a:srgbClr val="575757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000" spc="40" b="1">
                <a:solidFill>
                  <a:srgbClr val="3E3E3E"/>
                </a:solidFill>
                <a:latin typeface="Cambria"/>
                <a:cs typeface="Cambria"/>
              </a:rPr>
              <a:t>En</a:t>
            </a:r>
            <a:r>
              <a:rPr dirty="0" sz="20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3E3E3E"/>
                </a:solidFill>
                <a:latin typeface="Cambria"/>
                <a:cs typeface="Cambria"/>
              </a:rPr>
              <a:t>cas</a:t>
            </a:r>
            <a:r>
              <a:rPr dirty="0" sz="2000" spc="5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" b="1">
                <a:solidFill>
                  <a:srgbClr val="3E3E3E"/>
                </a:solidFill>
                <a:latin typeface="Cambria"/>
                <a:cs typeface="Cambria"/>
              </a:rPr>
              <a:t>d’inefficacité</a:t>
            </a:r>
            <a:r>
              <a:rPr dirty="0" sz="2000" spc="2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3E3E3E"/>
                </a:solidFill>
                <a:latin typeface="Cambria"/>
                <a:cs typeface="Cambria"/>
              </a:rPr>
              <a:t>des</a:t>
            </a:r>
            <a:r>
              <a:rPr dirty="0" sz="20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40" b="1">
                <a:solidFill>
                  <a:srgbClr val="3E3E3E"/>
                </a:solidFill>
                <a:latin typeface="Cambria"/>
                <a:cs typeface="Cambria"/>
              </a:rPr>
              <a:t>tapes</a:t>
            </a:r>
            <a:r>
              <a:rPr dirty="0" sz="2000" spc="4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3E3E3E"/>
                </a:solidFill>
                <a:latin typeface="Cambria"/>
                <a:cs typeface="Cambria"/>
              </a:rPr>
              <a:t>dans</a:t>
            </a:r>
            <a:r>
              <a:rPr dirty="0" sz="2000" spc="6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3E3E3E"/>
                </a:solidFill>
                <a:latin typeface="Cambria"/>
                <a:cs typeface="Cambria"/>
              </a:rPr>
              <a:t>le</a:t>
            </a:r>
            <a:r>
              <a:rPr dirty="0" sz="2000" spc="45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3E3E3E"/>
                </a:solidFill>
                <a:latin typeface="Cambria"/>
                <a:cs typeface="Cambria"/>
              </a:rPr>
              <a:t>dos</a:t>
            </a:r>
            <a:r>
              <a:rPr dirty="0" sz="2000" spc="70" b="1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60">
                <a:solidFill>
                  <a:srgbClr val="3E3E3E"/>
                </a:solidFill>
                <a:latin typeface="Cambria"/>
                <a:cs typeface="Cambria"/>
              </a:rPr>
              <a:t>(1à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3E3E3E"/>
                </a:solidFill>
                <a:latin typeface="Cambria"/>
                <a:cs typeface="Cambria"/>
              </a:rPr>
              <a:t>5</a:t>
            </a:r>
            <a:r>
              <a:rPr dirty="0" sz="20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3E3E3E"/>
                </a:solidFill>
                <a:latin typeface="Cambria"/>
                <a:cs typeface="Cambria"/>
              </a:rPr>
              <a:t>tapes),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mbria"/>
                <a:cs typeface="Cambria"/>
              </a:rPr>
              <a:t>réaliser</a:t>
            </a:r>
            <a:r>
              <a:rPr dirty="0" sz="20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3E3E3E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mbria"/>
              <a:cs typeface="Cambria"/>
            </a:endParaRPr>
          </a:p>
          <a:p>
            <a:pPr marL="269875" indent="-257810">
              <a:lnSpc>
                <a:spcPts val="239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pour une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3E3E3E"/>
                </a:solidFill>
                <a:latin typeface="Cambria"/>
                <a:cs typeface="Cambria"/>
              </a:rPr>
              <a:t>victime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adulte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3E3E3E"/>
                </a:solidFill>
                <a:latin typeface="Cambria"/>
                <a:cs typeface="Cambria"/>
              </a:rPr>
              <a:t>-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grand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enfant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3E3E3E"/>
                </a:solidFill>
                <a:latin typeface="Cambria"/>
                <a:cs typeface="Cambria"/>
              </a:rPr>
              <a:t>–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enfant</a:t>
            </a:r>
            <a:r>
              <a:rPr dirty="0" sz="2000" spc="3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3E3E3E"/>
                </a:solidFill>
                <a:latin typeface="Cambria"/>
                <a:cs typeface="Cambria"/>
              </a:rPr>
              <a:t>tenant</a:t>
            </a:r>
            <a:r>
              <a:rPr dirty="0" sz="20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3E3E3E"/>
                </a:solidFill>
                <a:latin typeface="Cambria"/>
                <a:cs typeface="Cambria"/>
              </a:rPr>
              <a:t>sur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3E3E3E"/>
                </a:solidFill>
                <a:latin typeface="Cambria"/>
                <a:cs typeface="Cambria"/>
              </a:rPr>
              <a:t>cuisse</a:t>
            </a:r>
            <a:r>
              <a:rPr dirty="0" sz="2000" spc="9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dirty="0" sz="2000" spc="-5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2000" spc="-105">
                <a:solidFill>
                  <a:srgbClr val="3E3E3E"/>
                </a:solidFill>
                <a:latin typeface="Cambria"/>
                <a:cs typeface="Cambria"/>
              </a:rPr>
              <a:t>1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105">
                <a:solidFill>
                  <a:srgbClr val="3E3E3E"/>
                </a:solidFill>
                <a:latin typeface="Cambria"/>
                <a:cs typeface="Cambria"/>
              </a:rPr>
              <a:t>5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3E3E3E"/>
                </a:solidFill>
                <a:latin typeface="Cambria"/>
                <a:cs typeface="Cambria"/>
              </a:rPr>
              <a:t>compressions</a:t>
            </a:r>
            <a:endParaRPr sz="2000">
              <a:latin typeface="Cambria"/>
              <a:cs typeface="Cambria"/>
            </a:endParaRPr>
          </a:p>
          <a:p>
            <a:pPr marL="269875">
              <a:lnSpc>
                <a:spcPts val="2395"/>
              </a:lnSpc>
            </a:pP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abdominales,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pour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3E3E3E"/>
                </a:solidFill>
                <a:latin typeface="Cambria"/>
                <a:cs typeface="Cambria"/>
              </a:rPr>
              <a:t>un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3E3E3E"/>
                </a:solidFill>
                <a:latin typeface="Cambria"/>
                <a:cs typeface="Cambria"/>
              </a:rPr>
              <a:t>nourrisson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qui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peut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3E3E3E"/>
                </a:solidFill>
                <a:latin typeface="Cambria"/>
                <a:cs typeface="Cambria"/>
              </a:rPr>
              <a:t>tenir</a:t>
            </a:r>
            <a:r>
              <a:rPr dirty="0" sz="20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3E3E3E"/>
                </a:solidFill>
                <a:latin typeface="Cambria"/>
                <a:cs typeface="Cambria"/>
              </a:rPr>
              <a:t>sur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l’avant-bras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3E3E3E"/>
                </a:solidFill>
                <a:latin typeface="Cambria"/>
                <a:cs typeface="Cambria"/>
              </a:rPr>
              <a:t>du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SST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dirty="0" sz="2000" spc="-110">
                <a:solidFill>
                  <a:srgbClr val="3E3E3E"/>
                </a:solidFill>
                <a:latin typeface="Cambria"/>
                <a:cs typeface="Cambria"/>
              </a:rPr>
              <a:t>1</a:t>
            </a:r>
            <a:r>
              <a:rPr dirty="0" sz="20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à</a:t>
            </a:r>
            <a:r>
              <a:rPr dirty="0" sz="20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3E3E3E"/>
                </a:solidFill>
                <a:latin typeface="Cambria"/>
                <a:cs typeface="Cambria"/>
              </a:rPr>
              <a:t>5</a:t>
            </a:r>
            <a:r>
              <a:rPr dirty="0" sz="2000" spc="5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3E3E3E"/>
                </a:solidFill>
                <a:latin typeface="Cambria"/>
                <a:cs typeface="Cambria"/>
              </a:rPr>
              <a:t>compressions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3E3E3E"/>
                </a:solidFill>
                <a:latin typeface="Cambria"/>
                <a:cs typeface="Cambria"/>
              </a:rPr>
              <a:t>thoraciques.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2000" spc="6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0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particuliers</a:t>
            </a:r>
            <a:r>
              <a:rPr dirty="0" u="sng" sz="200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6788784" algn="l"/>
              </a:tabLst>
            </a:pP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femme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enceinte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personne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obèse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tapes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dans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dos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+	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compressions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thoraciques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000" spc="2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consciente</a:t>
            </a:r>
            <a:r>
              <a:rPr dirty="0" sz="2000" spc="254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2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alitée</a:t>
            </a:r>
            <a:r>
              <a:rPr dirty="0" sz="2000" spc="27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qui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présente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obstruction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totale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voies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aériennes,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réaliser</a:t>
            </a:r>
            <a:r>
              <a:rPr dirty="0" sz="2000" spc="2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endParaRPr sz="200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</a:pP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compressions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thoraciques,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comme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pour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massage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cardiaque.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3256" y="670523"/>
            <a:ext cx="808964" cy="11704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6840" y="941148"/>
            <a:ext cx="649507" cy="16068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3" y="48767"/>
            <a:ext cx="841248" cy="836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9933" y="123444"/>
            <a:ext cx="879439" cy="877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1211" y="542489"/>
            <a:ext cx="713232" cy="46494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0390" y="0"/>
            <a:ext cx="3431540" cy="96202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705"/>
              </a:spcBef>
            </a:pPr>
            <a:r>
              <a:rPr dirty="0" u="none" spc="30"/>
              <a:t>La</a:t>
            </a:r>
            <a:r>
              <a:rPr dirty="0" u="none" spc="70"/>
              <a:t> </a:t>
            </a:r>
            <a:r>
              <a:rPr dirty="0" u="none" spc="-15"/>
              <a:t>victime</a:t>
            </a:r>
            <a:r>
              <a:rPr dirty="0" u="none" spc="75"/>
              <a:t> </a:t>
            </a:r>
            <a:r>
              <a:rPr dirty="0" u="none" spc="15"/>
              <a:t>s’étouffe</a:t>
            </a: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u="none" sz="2400" spc="110" b="0">
                <a:solidFill>
                  <a:srgbClr val="617C9A"/>
                </a:solidFill>
                <a:latin typeface="Cambria"/>
                <a:cs typeface="Cambria"/>
              </a:rPr>
              <a:t>Lui</a:t>
            </a:r>
            <a:r>
              <a:rPr dirty="0" u="none" sz="2400" spc="5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-5" b="0">
                <a:solidFill>
                  <a:srgbClr val="617C9A"/>
                </a:solidFill>
                <a:latin typeface="Cambria"/>
                <a:cs typeface="Cambria"/>
              </a:rPr>
              <a:t>permettre</a:t>
            </a:r>
            <a:r>
              <a:rPr dirty="0" u="none" sz="2400" spc="7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55" b="0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u="none" sz="2400" spc="6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-10" b="0">
                <a:solidFill>
                  <a:srgbClr val="617C9A"/>
                </a:solidFill>
                <a:latin typeface="Cambria"/>
                <a:cs typeface="Cambria"/>
              </a:rPr>
              <a:t>respirer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704" y="1557985"/>
            <a:ext cx="3529329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 spc="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2000" spc="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0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d’obstruction</a:t>
            </a:r>
            <a:r>
              <a:rPr dirty="0" u="sng" sz="2000" spc="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partielle</a:t>
            </a:r>
            <a:r>
              <a:rPr dirty="0" sz="2000" spc="2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704" y="2777439"/>
            <a:ext cx="5415280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55065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0000"/>
                </a:solidFill>
                <a:latin typeface="Cambria"/>
                <a:cs typeface="Cambria"/>
              </a:rPr>
              <a:t>pas</a:t>
            </a:r>
            <a:r>
              <a:rPr dirty="0" sz="2000" spc="4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dirty="0" sz="2000" spc="5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FF0000"/>
                </a:solidFill>
                <a:latin typeface="Cambria"/>
                <a:cs typeface="Cambria"/>
              </a:rPr>
              <a:t>manœuvre</a:t>
            </a:r>
            <a:r>
              <a:rPr dirty="0" sz="2000" spc="2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mbria"/>
                <a:cs typeface="Cambria"/>
              </a:rPr>
              <a:t>de</a:t>
            </a:r>
            <a:r>
              <a:rPr dirty="0" sz="2000" spc="5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mbria"/>
                <a:cs typeface="Cambria"/>
              </a:rPr>
              <a:t>désobstruction,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9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2000" spc="-30" b="1">
                <a:solidFill>
                  <a:srgbClr val="525252"/>
                </a:solidFill>
                <a:latin typeface="Cambria"/>
                <a:cs typeface="Cambria"/>
              </a:rPr>
              <a:t>Encourager</a:t>
            </a:r>
            <a:r>
              <a:rPr dirty="0" sz="2000" spc="1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000" spc="3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5252"/>
                </a:solidFill>
                <a:latin typeface="Cambria"/>
                <a:cs typeface="Cambria"/>
              </a:rPr>
              <a:t>victime</a:t>
            </a:r>
            <a:r>
              <a:rPr dirty="0" sz="2000" spc="1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525252"/>
                </a:solidFill>
                <a:latin typeface="Cambria"/>
                <a:cs typeface="Cambria"/>
              </a:rPr>
              <a:t>à</a:t>
            </a:r>
            <a:r>
              <a:rPr dirty="0" sz="2000" spc="5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25252"/>
                </a:solidFill>
                <a:latin typeface="Cambria"/>
                <a:cs typeface="Cambria"/>
              </a:rPr>
              <a:t>tousser,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25252"/>
              </a:buClr>
              <a:buFont typeface="Wingdings"/>
              <a:buChar char=""/>
            </a:pPr>
            <a:endParaRPr sz="20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2000" spc="-25" b="1">
                <a:solidFill>
                  <a:srgbClr val="525252"/>
                </a:solidFill>
                <a:latin typeface="Cambria"/>
                <a:cs typeface="Cambria"/>
              </a:rPr>
              <a:t>Alerter</a:t>
            </a:r>
            <a:r>
              <a:rPr dirty="0" sz="200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25252"/>
                </a:solidFill>
                <a:latin typeface="Cambria"/>
                <a:cs typeface="Cambria"/>
              </a:rPr>
              <a:t>les</a:t>
            </a:r>
            <a:r>
              <a:rPr dirty="0" sz="2000" spc="1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25252"/>
                </a:solidFill>
                <a:latin typeface="Cambria"/>
                <a:cs typeface="Cambria"/>
              </a:rPr>
              <a:t>secours,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25252"/>
              </a:buClr>
              <a:buFont typeface="Wingdings"/>
              <a:buChar char=""/>
            </a:pPr>
            <a:endParaRPr sz="20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2000" b="1">
                <a:solidFill>
                  <a:srgbClr val="525252"/>
                </a:solidFill>
                <a:latin typeface="Cambria"/>
                <a:cs typeface="Cambria"/>
              </a:rPr>
              <a:t>Surveiller</a:t>
            </a:r>
            <a:r>
              <a:rPr dirty="0" sz="2000" spc="1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25252"/>
                </a:solidFill>
                <a:latin typeface="Cambria"/>
                <a:cs typeface="Cambria"/>
              </a:rPr>
              <a:t>l’état</a:t>
            </a:r>
            <a:r>
              <a:rPr dirty="0" sz="2000" spc="1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25252"/>
                </a:solidFill>
                <a:latin typeface="Cambria"/>
                <a:cs typeface="Cambria"/>
              </a:rPr>
              <a:t>de</a:t>
            </a:r>
            <a:r>
              <a:rPr dirty="0" sz="2000" spc="5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000" spc="3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25252"/>
                </a:solidFill>
                <a:latin typeface="Cambria"/>
                <a:cs typeface="Cambria"/>
              </a:rPr>
              <a:t>victime,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525252"/>
              </a:buClr>
              <a:buFont typeface="Wingdings"/>
              <a:buChar char=""/>
            </a:pPr>
            <a:endParaRPr sz="205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2000" spc="-15" b="1">
                <a:solidFill>
                  <a:srgbClr val="525252"/>
                </a:solidFill>
                <a:latin typeface="Cambria"/>
                <a:cs typeface="Cambria"/>
              </a:rPr>
              <a:t>Mettre</a:t>
            </a:r>
            <a:r>
              <a:rPr dirty="0" sz="2000" spc="2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25252"/>
                </a:solidFill>
                <a:latin typeface="Cambria"/>
                <a:cs typeface="Cambria"/>
              </a:rPr>
              <a:t>au</a:t>
            </a:r>
            <a:r>
              <a:rPr dirty="0" sz="2000" spc="55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40" b="1">
                <a:solidFill>
                  <a:srgbClr val="525252"/>
                </a:solidFill>
                <a:latin typeface="Cambria"/>
                <a:cs typeface="Cambria"/>
              </a:rPr>
              <a:t>repos,</a:t>
            </a:r>
            <a:r>
              <a:rPr dirty="0" sz="2000" spc="4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25252"/>
                </a:solidFill>
                <a:latin typeface="Cambria"/>
                <a:cs typeface="Cambria"/>
              </a:rPr>
              <a:t>la</a:t>
            </a:r>
            <a:r>
              <a:rPr dirty="0" sz="2000" spc="40" b="1">
                <a:solidFill>
                  <a:srgbClr val="525252"/>
                </a:solidFill>
                <a:latin typeface="Cambria"/>
                <a:cs typeface="Cambria"/>
              </a:rPr>
              <a:t> </a:t>
            </a:r>
            <a:r>
              <a:rPr dirty="0" sz="2000" spc="-65" b="1">
                <a:solidFill>
                  <a:srgbClr val="525252"/>
                </a:solidFill>
                <a:latin typeface="Cambria"/>
                <a:cs typeface="Cambria"/>
              </a:rPr>
              <a:t>rassurer.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7366" y="553593"/>
            <a:ext cx="36836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spc="40"/>
              <a:t>La </a:t>
            </a:r>
            <a:r>
              <a:rPr dirty="0" u="none" sz="3200" spc="-15"/>
              <a:t>victime</a:t>
            </a:r>
            <a:r>
              <a:rPr dirty="0" u="none" sz="3200" spc="40"/>
              <a:t> </a:t>
            </a:r>
            <a:r>
              <a:rPr dirty="0" u="none" sz="3200" spc="20"/>
              <a:t>s’étouffe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651" y="2254213"/>
            <a:ext cx="1051148" cy="9647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3" y="48767"/>
            <a:ext cx="841248" cy="8366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627611" y="6316267"/>
            <a:ext cx="236854" cy="2311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1144" y="241553"/>
            <a:ext cx="61283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40"/>
              <a:t>La</a:t>
            </a:r>
            <a:r>
              <a:rPr dirty="0" u="none" sz="3200" spc="65"/>
              <a:t> </a:t>
            </a:r>
            <a:r>
              <a:rPr dirty="0" u="none" sz="3200" spc="-15"/>
              <a:t>victime</a:t>
            </a:r>
            <a:r>
              <a:rPr dirty="0" u="none" sz="3200" spc="65"/>
              <a:t> </a:t>
            </a:r>
            <a:r>
              <a:rPr dirty="0" u="none" sz="3200" spc="-75"/>
              <a:t>se</a:t>
            </a:r>
            <a:r>
              <a:rPr dirty="0" u="none" sz="3200" spc="95"/>
              <a:t> </a:t>
            </a:r>
            <a:r>
              <a:rPr dirty="0" u="none" sz="3200" spc="-5"/>
              <a:t>plaint</a:t>
            </a:r>
            <a:r>
              <a:rPr dirty="0" u="none" sz="3200" spc="60"/>
              <a:t> d’un</a:t>
            </a:r>
            <a:r>
              <a:rPr dirty="0" u="none" sz="3200" spc="50"/>
              <a:t> </a:t>
            </a:r>
            <a:r>
              <a:rPr dirty="0" u="none" sz="3200" spc="-35"/>
              <a:t>malaise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87095" y="5902858"/>
            <a:ext cx="479298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6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000" spc="5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particuliers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malaise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5" b="1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médicaments</a:t>
            </a:r>
            <a:endParaRPr sz="2000">
              <a:latin typeface="Cambria"/>
              <a:cs typeface="Cambria"/>
            </a:endParaRPr>
          </a:p>
          <a:p>
            <a:pPr marL="2044064">
              <a:lnSpc>
                <a:spcPct val="100000"/>
              </a:lnSpc>
            </a:pP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malaise</a:t>
            </a:r>
            <a:r>
              <a:rPr dirty="0" sz="2000" spc="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5" b="1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chaleur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95" y="102107"/>
            <a:ext cx="673688" cy="6629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1155" y="179831"/>
            <a:ext cx="696601" cy="6949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6230" y="1046988"/>
            <a:ext cx="940358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095" y="1084834"/>
            <a:ext cx="10899775" cy="4234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573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Eviter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l’aggravation</a:t>
            </a:r>
            <a:r>
              <a:rPr dirty="0" sz="2400" spc="8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617C9A"/>
                </a:solidFill>
                <a:latin typeface="Cambria"/>
                <a:cs typeface="Cambria"/>
              </a:rPr>
              <a:t>prendre</a:t>
            </a:r>
            <a:r>
              <a:rPr dirty="0" sz="24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85">
                <a:solidFill>
                  <a:srgbClr val="617C9A"/>
                </a:solidFill>
                <a:latin typeface="Cambria"/>
                <a:cs typeface="Cambria"/>
              </a:rPr>
              <a:t>un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617C9A"/>
                </a:solidFill>
                <a:latin typeface="Cambria"/>
                <a:cs typeface="Cambria"/>
              </a:rPr>
              <a:t>avis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617C9A"/>
                </a:solidFill>
                <a:latin typeface="Cambria"/>
                <a:cs typeface="Cambria"/>
              </a:rPr>
              <a:t>médical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AutoNum type="arabicParenR"/>
              <a:tabLst>
                <a:tab pos="270510" algn="l"/>
              </a:tabLst>
            </a:pP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Mettre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au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575757"/>
                </a:solidFill>
                <a:latin typeface="Cambria"/>
                <a:cs typeface="Cambria"/>
              </a:rPr>
              <a:t>repos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575757"/>
              </a:buClr>
              <a:buFont typeface="Cambria"/>
              <a:buAutoNum type="arabicParenR"/>
            </a:pPr>
            <a:endParaRPr sz="2400">
              <a:latin typeface="Cambria"/>
              <a:cs typeface="Cambria"/>
            </a:endParaRPr>
          </a:p>
          <a:p>
            <a:pPr marL="269875" marR="5080" indent="-257810">
              <a:lnSpc>
                <a:spcPct val="100000"/>
              </a:lnSpc>
              <a:spcBef>
                <a:spcPts val="1989"/>
              </a:spcBef>
              <a:buAutoNum type="arabicParenR"/>
              <a:tabLst>
                <a:tab pos="270510" algn="l"/>
              </a:tabLst>
            </a:pP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Observer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signes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d’apparition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soudaine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45" b="1">
                <a:solidFill>
                  <a:srgbClr val="575757"/>
                </a:solidFill>
                <a:latin typeface="Cambria"/>
                <a:cs typeface="Cambria"/>
              </a:rPr>
              <a:t>(AVC,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accident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cardiaque,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douleurs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abdominales </a:t>
            </a:r>
            <a:r>
              <a:rPr dirty="0" sz="2000" spc="-4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intenses)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575757"/>
              </a:buClr>
              <a:buFont typeface="Cambria"/>
              <a:buAutoNum type="arabicParenR"/>
            </a:pPr>
            <a:endParaRPr sz="24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spcBef>
                <a:spcPts val="1989"/>
              </a:spcBef>
              <a:buAutoNum type="arabicParenR"/>
              <a:tabLst>
                <a:tab pos="270510" algn="l"/>
              </a:tabLst>
            </a:pP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Ecouter,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questionner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575757"/>
              </a:buClr>
              <a:buFont typeface="Cambria"/>
              <a:buAutoNum type="arabicParenR"/>
            </a:pPr>
            <a:endParaRPr sz="24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spcBef>
                <a:spcPts val="1985"/>
              </a:spcBef>
              <a:buAutoNum type="arabicParenR"/>
              <a:tabLst>
                <a:tab pos="270510" algn="l"/>
              </a:tabLst>
            </a:pP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65" b="1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suivre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consignes,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Surveiller</a:t>
            </a:r>
            <a:r>
              <a:rPr dirty="0" sz="2000" spc="1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l’état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95" y="102107"/>
            <a:ext cx="673688" cy="6629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1155" y="179831"/>
            <a:ext cx="696601" cy="6949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5035244"/>
            <a:ext cx="694944" cy="5015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57933" y="4783073"/>
            <a:ext cx="8872855" cy="954405"/>
          </a:xfrm>
          <a:prstGeom prst="rect">
            <a:avLst/>
          </a:prstGeom>
          <a:ln w="19811">
            <a:solidFill>
              <a:srgbClr val="EE7937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1951355" marR="324485" indent="-1623060">
              <a:lnSpc>
                <a:spcPct val="100000"/>
              </a:lnSpc>
              <a:spcBef>
                <a:spcPts val="175"/>
              </a:spcBef>
            </a:pPr>
            <a:r>
              <a:rPr dirty="0" sz="2800" spc="30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20" b="1">
                <a:solidFill>
                  <a:srgbClr val="617C9A"/>
                </a:solidFill>
                <a:latin typeface="Cambria"/>
                <a:cs typeface="Cambria"/>
              </a:rPr>
              <a:t>conduite</a:t>
            </a:r>
            <a:r>
              <a:rPr dirty="0" sz="2800" spc="11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00" b="1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65" b="1">
                <a:solidFill>
                  <a:srgbClr val="617C9A"/>
                </a:solidFill>
                <a:latin typeface="Cambria"/>
                <a:cs typeface="Cambria"/>
              </a:rPr>
              <a:t>tenir</a:t>
            </a:r>
            <a:r>
              <a:rPr dirty="0" sz="2800" spc="9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50" b="1">
                <a:solidFill>
                  <a:srgbClr val="617C9A"/>
                </a:solidFill>
                <a:latin typeface="Cambria"/>
                <a:cs typeface="Cambria"/>
              </a:rPr>
              <a:t>dépendra</a:t>
            </a:r>
            <a:r>
              <a:rPr dirty="0" sz="2800" spc="10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617C9A"/>
                </a:solidFill>
                <a:latin typeface="Cambria"/>
                <a:cs typeface="Cambria"/>
              </a:rPr>
              <a:t>l’état</a:t>
            </a:r>
            <a:r>
              <a:rPr dirty="0" sz="28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8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617C9A"/>
                </a:solidFill>
                <a:latin typeface="Cambria"/>
                <a:cs typeface="Cambria"/>
              </a:rPr>
              <a:t>victime </a:t>
            </a:r>
            <a:r>
              <a:rPr dirty="0" sz="2800" spc="-60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90" b="1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800" spc="8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8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40" b="1">
                <a:solidFill>
                  <a:srgbClr val="617C9A"/>
                </a:solidFill>
                <a:latin typeface="Cambria"/>
                <a:cs typeface="Cambria"/>
              </a:rPr>
              <a:t>gravité</a:t>
            </a:r>
            <a:r>
              <a:rPr dirty="0" sz="2800" spc="9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35" b="1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800" spc="8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617C9A"/>
                </a:solidFill>
                <a:latin typeface="Cambria"/>
                <a:cs typeface="Cambria"/>
              </a:rPr>
              <a:t>symptômes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49</a:t>
            </a:fld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6801" y="2554300"/>
            <a:ext cx="7752715" cy="1141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Demander</a:t>
            </a:r>
            <a:r>
              <a:rPr dirty="0" sz="28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30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4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45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40">
                <a:solidFill>
                  <a:srgbClr val="617C9A"/>
                </a:solidFill>
                <a:latin typeface="Cambria"/>
                <a:cs typeface="Cambria"/>
              </a:rPr>
              <a:t>s’équiper</a:t>
            </a:r>
            <a:r>
              <a:rPr dirty="0" sz="28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130">
                <a:solidFill>
                  <a:srgbClr val="617C9A"/>
                </a:solidFill>
                <a:latin typeface="Cambria"/>
                <a:cs typeface="Cambria"/>
              </a:rPr>
              <a:t>d’un</a:t>
            </a:r>
            <a:r>
              <a:rPr dirty="0" sz="28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50">
                <a:solidFill>
                  <a:srgbClr val="617C9A"/>
                </a:solidFill>
                <a:latin typeface="Cambria"/>
                <a:cs typeface="Cambria"/>
              </a:rPr>
              <a:t>masque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2800" spc="10">
                <a:solidFill>
                  <a:srgbClr val="617C9A"/>
                </a:solidFill>
                <a:latin typeface="Cambria"/>
                <a:cs typeface="Cambria"/>
              </a:rPr>
              <a:t>Rechercher</a:t>
            </a:r>
            <a:r>
              <a:rPr dirty="0" sz="2800" spc="3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35">
                <a:solidFill>
                  <a:srgbClr val="617C9A"/>
                </a:solidFill>
                <a:latin typeface="Cambria"/>
                <a:cs typeface="Cambria"/>
              </a:rPr>
              <a:t>signes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35">
                <a:solidFill>
                  <a:srgbClr val="617C9A"/>
                </a:solidFill>
                <a:latin typeface="Cambria"/>
                <a:cs typeface="Cambria"/>
              </a:rPr>
              <a:t>gravité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2712" y="246125"/>
            <a:ext cx="9478645" cy="2016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807085">
              <a:lnSpc>
                <a:spcPct val="100000"/>
              </a:lnSpc>
              <a:spcBef>
                <a:spcPts val="95"/>
              </a:spcBef>
            </a:pPr>
            <a:r>
              <a:rPr dirty="0" u="sng" sz="2800" spc="3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800" spc="8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1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sng" sz="2800" spc="8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se</a:t>
            </a:r>
            <a:r>
              <a:rPr dirty="0" u="sng" sz="2800" spc="8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plaint</a:t>
            </a:r>
            <a:r>
              <a:rPr dirty="0" u="sng" sz="2800" spc="9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5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d’un</a:t>
            </a:r>
            <a:r>
              <a:rPr dirty="0" u="sng" sz="2800" spc="10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800" spc="-3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malaise</a:t>
            </a:r>
            <a:endParaRPr sz="2800">
              <a:latin typeface="Cambria"/>
              <a:cs typeface="Cambria"/>
            </a:endParaRPr>
          </a:p>
          <a:p>
            <a:pPr algn="ctr" marL="816610" marR="5080">
              <a:lnSpc>
                <a:spcPct val="100000"/>
              </a:lnSpc>
            </a:pPr>
            <a:r>
              <a:rPr dirty="0" sz="2800" spc="-50" b="1">
                <a:solidFill>
                  <a:srgbClr val="617C9A"/>
                </a:solidFill>
                <a:latin typeface="Cambria"/>
                <a:cs typeface="Cambria"/>
              </a:rPr>
              <a:t>avec</a:t>
            </a:r>
            <a:r>
              <a:rPr dirty="0" sz="28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40" b="1">
                <a:solidFill>
                  <a:srgbClr val="617C9A"/>
                </a:solidFill>
                <a:latin typeface="Cambria"/>
                <a:cs typeface="Cambria"/>
              </a:rPr>
              <a:t>sensation</a:t>
            </a:r>
            <a:r>
              <a:rPr dirty="0" sz="2800" spc="9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800" spc="9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617C9A"/>
                </a:solidFill>
                <a:latin typeface="Cambria"/>
                <a:cs typeface="Cambria"/>
              </a:rPr>
              <a:t>fièvre</a:t>
            </a:r>
            <a:r>
              <a:rPr dirty="0" sz="28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160" b="1">
                <a:solidFill>
                  <a:srgbClr val="617C9A"/>
                </a:solidFill>
                <a:latin typeface="Cambria"/>
                <a:cs typeface="Cambria"/>
              </a:rPr>
              <a:t>ou/et</a:t>
            </a:r>
            <a:r>
              <a:rPr dirty="0" sz="2800" spc="9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35" b="1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8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5" b="1">
                <a:solidFill>
                  <a:srgbClr val="617C9A"/>
                </a:solidFill>
                <a:latin typeface="Cambria"/>
                <a:cs typeface="Cambria"/>
              </a:rPr>
              <a:t>signes</a:t>
            </a:r>
            <a:r>
              <a:rPr dirty="0" sz="2800" spc="9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75" b="1">
                <a:solidFill>
                  <a:srgbClr val="617C9A"/>
                </a:solidFill>
                <a:latin typeface="Cambria"/>
                <a:cs typeface="Cambria"/>
              </a:rPr>
              <a:t>respiratoires </a:t>
            </a:r>
            <a:r>
              <a:rPr dirty="0" sz="2800" spc="-60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-55" b="1">
                <a:solidFill>
                  <a:srgbClr val="617C9A"/>
                </a:solidFill>
                <a:latin typeface="Cambria"/>
                <a:cs typeface="Cambria"/>
              </a:rPr>
              <a:t>(toux,</a:t>
            </a:r>
            <a:r>
              <a:rPr dirty="0" sz="28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25" b="1">
                <a:solidFill>
                  <a:srgbClr val="617C9A"/>
                </a:solidFill>
                <a:latin typeface="Cambria"/>
                <a:cs typeface="Cambria"/>
              </a:rPr>
              <a:t>essoufflement…)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35"/>
              </a:spcBef>
              <a:tabLst>
                <a:tab pos="616585" algn="l"/>
              </a:tabLst>
            </a:pPr>
            <a:r>
              <a:rPr dirty="0" sz="2800" spc="-5">
                <a:solidFill>
                  <a:srgbClr val="EE7937"/>
                </a:solidFill>
                <a:latin typeface="Wingdings"/>
                <a:cs typeface="Wingdings"/>
              </a:rPr>
              <a:t></a:t>
            </a:r>
            <a:r>
              <a:rPr dirty="0" sz="2800" spc="-5">
                <a:solidFill>
                  <a:srgbClr val="EE7937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617C9A"/>
                </a:solidFill>
                <a:latin typeface="Cambria"/>
                <a:cs typeface="Cambria"/>
              </a:rPr>
              <a:t>Isoler</a:t>
            </a:r>
            <a:r>
              <a:rPr dirty="0" sz="2800" spc="3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10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8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800" spc="5">
                <a:solidFill>
                  <a:srgbClr val="617C9A"/>
                </a:solidFill>
                <a:latin typeface="Cambria"/>
                <a:cs typeface="Cambria"/>
              </a:rPr>
              <a:t>salarié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712" y="2568067"/>
            <a:ext cx="354965" cy="1153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E7937"/>
                </a:solidFill>
                <a:latin typeface="Wingdings"/>
                <a:cs typeface="Wingdings"/>
              </a:rPr>
              <a:t></a:t>
            </a:r>
            <a:endParaRPr sz="2800">
              <a:latin typeface="Wingdings"/>
              <a:cs typeface="Wingdings"/>
            </a:endParaRPr>
          </a:p>
          <a:p>
            <a:pPr marL="24765">
              <a:lnSpc>
                <a:spcPct val="100000"/>
              </a:lnSpc>
              <a:spcBef>
                <a:spcPts val="2165"/>
              </a:spcBef>
            </a:pPr>
            <a:r>
              <a:rPr dirty="0" sz="2800" spc="-5">
                <a:solidFill>
                  <a:srgbClr val="EE7937"/>
                </a:solidFill>
                <a:latin typeface="Wingdings"/>
                <a:cs typeface="Wingdings"/>
              </a:rPr>
              <a:t>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58800">
              <a:lnSpc>
                <a:spcPct val="100000"/>
              </a:lnSpc>
              <a:spcBef>
                <a:spcPts val="95"/>
              </a:spcBef>
            </a:pPr>
            <a:r>
              <a:rPr dirty="0" spc="30"/>
              <a:t>La</a:t>
            </a:r>
            <a:r>
              <a:rPr dirty="0" spc="85"/>
              <a:t> </a:t>
            </a:r>
            <a:r>
              <a:rPr dirty="0" spc="-15"/>
              <a:t>victime</a:t>
            </a:r>
            <a:r>
              <a:rPr dirty="0" spc="85"/>
              <a:t> </a:t>
            </a:r>
            <a:r>
              <a:rPr dirty="0" spc="-70"/>
              <a:t>se</a:t>
            </a:r>
            <a:r>
              <a:rPr dirty="0" spc="80"/>
              <a:t> </a:t>
            </a:r>
            <a:r>
              <a:rPr dirty="0" spc="-5"/>
              <a:t>plaint</a:t>
            </a:r>
            <a:r>
              <a:rPr dirty="0" spc="95"/>
              <a:t> </a:t>
            </a:r>
            <a:r>
              <a:rPr dirty="0" spc="50"/>
              <a:t>d’un</a:t>
            </a:r>
            <a:r>
              <a:rPr dirty="0" spc="100"/>
              <a:t> </a:t>
            </a:r>
            <a:r>
              <a:rPr dirty="0" spc="-35"/>
              <a:t>malaise</a:t>
            </a:r>
          </a:p>
          <a:p>
            <a:pPr algn="ctr" marL="556260">
              <a:lnSpc>
                <a:spcPct val="100000"/>
              </a:lnSpc>
            </a:pPr>
            <a:r>
              <a:rPr dirty="0" u="none" spc="-50"/>
              <a:t>avec</a:t>
            </a:r>
            <a:r>
              <a:rPr dirty="0" u="none" spc="75"/>
              <a:t> </a:t>
            </a:r>
            <a:r>
              <a:rPr dirty="0" u="none" spc="-40"/>
              <a:t>sensation</a:t>
            </a:r>
            <a:r>
              <a:rPr dirty="0" u="none" spc="95"/>
              <a:t> </a:t>
            </a:r>
            <a:r>
              <a:rPr dirty="0" u="none" spc="-30"/>
              <a:t>de</a:t>
            </a:r>
            <a:r>
              <a:rPr dirty="0" u="none" spc="90"/>
              <a:t> </a:t>
            </a:r>
            <a:r>
              <a:rPr dirty="0" u="none" spc="-15"/>
              <a:t>fièvre</a:t>
            </a:r>
            <a:r>
              <a:rPr dirty="0" u="none" spc="75"/>
              <a:t> </a:t>
            </a:r>
            <a:r>
              <a:rPr dirty="0" u="none" spc="-160"/>
              <a:t>ou/et</a:t>
            </a:r>
            <a:r>
              <a:rPr dirty="0" u="none" spc="95"/>
              <a:t> </a:t>
            </a:r>
            <a:r>
              <a:rPr dirty="0" u="none" spc="-35"/>
              <a:t>des</a:t>
            </a:r>
            <a:r>
              <a:rPr dirty="0" u="none" spc="75"/>
              <a:t> </a:t>
            </a:r>
            <a:r>
              <a:rPr dirty="0" u="none" spc="-5"/>
              <a:t>signes</a:t>
            </a:r>
            <a:r>
              <a:rPr dirty="0" u="none" spc="95"/>
              <a:t> </a:t>
            </a:r>
            <a:r>
              <a:rPr dirty="0" u="none" spc="-75"/>
              <a:t>respiratoires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95" y="102107"/>
            <a:ext cx="673688" cy="6629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1155" y="179831"/>
            <a:ext cx="696601" cy="6949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42210" y="1061466"/>
            <a:ext cx="7870190" cy="893444"/>
          </a:xfrm>
          <a:prstGeom prst="rect">
            <a:avLst/>
          </a:prstGeom>
          <a:ln w="19811">
            <a:solidFill>
              <a:srgbClr val="EE7937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1624965" marR="122555" indent="-1501140">
              <a:lnSpc>
                <a:spcPct val="100000"/>
              </a:lnSpc>
              <a:spcBef>
                <a:spcPts val="180"/>
              </a:spcBef>
            </a:pPr>
            <a:r>
              <a:rPr dirty="0" sz="2600" spc="30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6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15" b="1">
                <a:solidFill>
                  <a:srgbClr val="617C9A"/>
                </a:solidFill>
                <a:latin typeface="Cambria"/>
                <a:cs typeface="Cambria"/>
              </a:rPr>
              <a:t>conduite</a:t>
            </a:r>
            <a:r>
              <a:rPr dirty="0" sz="26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90" b="1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600" spc="4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55" b="1">
                <a:solidFill>
                  <a:srgbClr val="617C9A"/>
                </a:solidFill>
                <a:latin typeface="Cambria"/>
                <a:cs typeface="Cambria"/>
              </a:rPr>
              <a:t>tenir</a:t>
            </a:r>
            <a:r>
              <a:rPr dirty="0" sz="26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40" b="1">
                <a:solidFill>
                  <a:srgbClr val="617C9A"/>
                </a:solidFill>
                <a:latin typeface="Cambria"/>
                <a:cs typeface="Cambria"/>
              </a:rPr>
              <a:t>dépendra</a:t>
            </a:r>
            <a:r>
              <a:rPr dirty="0" sz="2600" spc="4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6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30" b="1">
                <a:solidFill>
                  <a:srgbClr val="617C9A"/>
                </a:solidFill>
                <a:latin typeface="Cambria"/>
                <a:cs typeface="Cambria"/>
              </a:rPr>
              <a:t>l’état</a:t>
            </a:r>
            <a:r>
              <a:rPr dirty="0" sz="26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6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1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600" spc="7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15" b="1">
                <a:solidFill>
                  <a:srgbClr val="617C9A"/>
                </a:solidFill>
                <a:latin typeface="Cambria"/>
                <a:cs typeface="Cambria"/>
              </a:rPr>
              <a:t>victime </a:t>
            </a:r>
            <a:r>
              <a:rPr dirty="0" sz="2600" spc="-5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80" b="1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6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6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1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6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35" b="1">
                <a:solidFill>
                  <a:srgbClr val="617C9A"/>
                </a:solidFill>
                <a:latin typeface="Cambria"/>
                <a:cs typeface="Cambria"/>
              </a:rPr>
              <a:t>gravité</a:t>
            </a:r>
            <a:r>
              <a:rPr dirty="0" sz="26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25" b="1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6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600" spc="-20" b="1">
                <a:solidFill>
                  <a:srgbClr val="617C9A"/>
                </a:solidFill>
                <a:latin typeface="Cambria"/>
                <a:cs typeface="Cambria"/>
              </a:rPr>
              <a:t>symptômes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06" y="2892526"/>
            <a:ext cx="4226071" cy="16154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37894" y="3230117"/>
            <a:ext cx="267335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00" b="1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mbria"/>
                <a:cs typeface="Cambria"/>
              </a:rPr>
              <a:t>pas</a:t>
            </a:r>
            <a:r>
              <a:rPr dirty="0" sz="1800" spc="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1800" spc="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Cambria"/>
                <a:cs typeface="Cambria"/>
              </a:rPr>
              <a:t>signe</a:t>
            </a:r>
            <a:r>
              <a:rPr dirty="0" sz="1800" spc="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1800" spc="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mbria"/>
                <a:cs typeface="Cambria"/>
              </a:rPr>
              <a:t>gravité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Cambria"/>
                <a:cs typeface="Cambria"/>
              </a:rPr>
              <a:t>apparent</a:t>
            </a:r>
            <a:r>
              <a:rPr dirty="0" sz="1800" spc="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Cambria"/>
                <a:cs typeface="Cambria"/>
              </a:rPr>
              <a:t>(pas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1800" spc="3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mbria"/>
                <a:cs typeface="Cambria"/>
              </a:rPr>
              <a:t>malaise,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mbria"/>
                <a:cs typeface="Cambria"/>
              </a:rPr>
              <a:t>pas</a:t>
            </a:r>
            <a:r>
              <a:rPr dirty="0" sz="1800" spc="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mbria"/>
                <a:cs typeface="Cambria"/>
              </a:rPr>
              <a:t>d’essoufflement)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5704" y="5155691"/>
            <a:ext cx="2231136" cy="14005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109216" y="4465320"/>
            <a:ext cx="1303020" cy="574675"/>
            <a:chOff x="2109216" y="4465320"/>
            <a:chExt cx="1303020" cy="5746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9216" y="4465320"/>
              <a:ext cx="501395" cy="574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0463" y="4482084"/>
              <a:ext cx="461772" cy="55778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25164" y="5218557"/>
            <a:ext cx="17119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Contacter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mbria"/>
                <a:cs typeface="Cambria"/>
              </a:rPr>
              <a:t>le </a:t>
            </a:r>
            <a:r>
              <a:rPr dirty="0" sz="18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médecin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Cambria"/>
                <a:cs typeface="Cambria"/>
              </a:rPr>
              <a:t>du 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mbria"/>
                <a:cs typeface="Cambria"/>
              </a:rPr>
              <a:t>travail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60" b="1">
                <a:solidFill>
                  <a:srgbClr val="FFFFFF"/>
                </a:solidFill>
                <a:latin typeface="Cambria"/>
                <a:cs typeface="Cambria"/>
              </a:rPr>
              <a:t>/médecin </a:t>
            </a:r>
            <a:r>
              <a:rPr dirty="0" sz="1800" spc="-38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Cambria"/>
                <a:cs typeface="Cambria"/>
              </a:rPr>
              <a:t>traitant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9168" y="2892526"/>
            <a:ext cx="4224527" cy="161548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945628" y="3230117"/>
            <a:ext cx="24504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00" b="1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dirty="0" sz="1800" spc="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mbria"/>
                <a:cs typeface="Cambria"/>
              </a:rPr>
              <a:t>victime</a:t>
            </a:r>
            <a:r>
              <a:rPr dirty="0" sz="1800" spc="3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z="1800" spc="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dirty="0" sz="1800" spc="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mbria"/>
                <a:cs typeface="Cambria"/>
              </a:rPr>
              <a:t>mal</a:t>
            </a:r>
            <a:r>
              <a:rPr dirty="0" sz="1800" spc="4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Cambria"/>
                <a:cs typeface="Cambria"/>
              </a:rPr>
              <a:t>respirer</a:t>
            </a:r>
            <a:r>
              <a:rPr dirty="0" sz="1800" spc="-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mbria"/>
                <a:cs typeface="Cambria"/>
              </a:rPr>
              <a:t>ou </a:t>
            </a:r>
            <a:r>
              <a:rPr dirty="0" sz="1800" spc="-6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z="1800" spc="-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mbria"/>
                <a:cs typeface="Cambria"/>
              </a:rPr>
              <a:t>fait </a:t>
            </a:r>
            <a:r>
              <a:rPr dirty="0" sz="1800" spc="20" b="1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mbria"/>
                <a:cs typeface="Cambria"/>
              </a:rPr>
              <a:t>malaise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64752" y="4453128"/>
            <a:ext cx="364235" cy="5760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72628" y="5201411"/>
            <a:ext cx="2404872" cy="12420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334247" y="5355742"/>
            <a:ext cx="1879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Le </a:t>
            </a:r>
            <a:r>
              <a:rPr dirty="0" sz="1800" spc="135" b="1">
                <a:solidFill>
                  <a:srgbClr val="FFFFFF"/>
                </a:solidFill>
                <a:latin typeface="Cambria"/>
                <a:cs typeface="Cambria"/>
              </a:rPr>
              <a:t>SST </a:t>
            </a:r>
            <a:r>
              <a:rPr dirty="0" sz="1800" spc="-40" b="1">
                <a:solidFill>
                  <a:srgbClr val="FFFFFF"/>
                </a:solidFill>
                <a:latin typeface="Cambria"/>
                <a:cs typeface="Cambria"/>
              </a:rPr>
              <a:t>devra </a:t>
            </a:r>
            <a:r>
              <a:rPr dirty="0" sz="1800" spc="-3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Cambria"/>
                <a:cs typeface="Cambria"/>
              </a:rPr>
              <a:t>alerter</a:t>
            </a:r>
            <a:r>
              <a:rPr dirty="0" sz="18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dirty="0" sz="18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Cambria"/>
                <a:cs typeface="Cambria"/>
              </a:rPr>
              <a:t>secours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55" b="1">
                <a:solidFill>
                  <a:srgbClr val="FFFFFF"/>
                </a:solidFill>
                <a:latin typeface="Cambria"/>
                <a:cs typeface="Cambria"/>
              </a:rPr>
              <a:t>(15)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74442" y="2087372"/>
            <a:ext cx="1826260" cy="742315"/>
          </a:xfrm>
          <a:custGeom>
            <a:avLst/>
            <a:gdLst/>
            <a:ahLst/>
            <a:cxnLst/>
            <a:rect l="l" t="t" r="r" b="b"/>
            <a:pathLst>
              <a:path w="1826260" h="742314">
                <a:moveTo>
                  <a:pt x="64769" y="661162"/>
                </a:moveTo>
                <a:lnTo>
                  <a:pt x="0" y="733551"/>
                </a:lnTo>
                <a:lnTo>
                  <a:pt x="96774" y="741933"/>
                </a:lnTo>
                <a:lnTo>
                  <a:pt x="88219" y="720343"/>
                </a:lnTo>
                <a:lnTo>
                  <a:pt x="72643" y="720343"/>
                </a:lnTo>
                <a:lnTo>
                  <a:pt x="61975" y="693419"/>
                </a:lnTo>
                <a:lnTo>
                  <a:pt x="75441" y="688094"/>
                </a:lnTo>
                <a:lnTo>
                  <a:pt x="64769" y="661162"/>
                </a:lnTo>
                <a:close/>
              </a:path>
              <a:path w="1826260" h="742314">
                <a:moveTo>
                  <a:pt x="75441" y="688094"/>
                </a:moveTo>
                <a:lnTo>
                  <a:pt x="61975" y="693419"/>
                </a:lnTo>
                <a:lnTo>
                  <a:pt x="72643" y="720343"/>
                </a:lnTo>
                <a:lnTo>
                  <a:pt x="86109" y="715018"/>
                </a:lnTo>
                <a:lnTo>
                  <a:pt x="75441" y="688094"/>
                </a:lnTo>
                <a:close/>
              </a:path>
              <a:path w="1826260" h="742314">
                <a:moveTo>
                  <a:pt x="86109" y="715018"/>
                </a:moveTo>
                <a:lnTo>
                  <a:pt x="72643" y="720343"/>
                </a:lnTo>
                <a:lnTo>
                  <a:pt x="88219" y="720343"/>
                </a:lnTo>
                <a:lnTo>
                  <a:pt x="86109" y="715018"/>
                </a:lnTo>
                <a:close/>
              </a:path>
              <a:path w="1826260" h="742314">
                <a:moveTo>
                  <a:pt x="1815083" y="0"/>
                </a:moveTo>
                <a:lnTo>
                  <a:pt x="75441" y="688094"/>
                </a:lnTo>
                <a:lnTo>
                  <a:pt x="86109" y="715018"/>
                </a:lnTo>
                <a:lnTo>
                  <a:pt x="1825752" y="26924"/>
                </a:lnTo>
                <a:lnTo>
                  <a:pt x="1815083" y="0"/>
                </a:lnTo>
                <a:close/>
              </a:path>
            </a:pathLst>
          </a:custGeom>
          <a:solidFill>
            <a:srgbClr val="617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03465" y="2087372"/>
            <a:ext cx="1767839" cy="741045"/>
          </a:xfrm>
          <a:custGeom>
            <a:avLst/>
            <a:gdLst/>
            <a:ahLst/>
            <a:cxnLst/>
            <a:rect l="l" t="t" r="r" b="b"/>
            <a:pathLst>
              <a:path w="1767840" h="741044">
                <a:moveTo>
                  <a:pt x="1681866" y="714084"/>
                </a:moveTo>
                <a:lnTo>
                  <a:pt x="1670938" y="740790"/>
                </a:lnTo>
                <a:lnTo>
                  <a:pt x="1767839" y="733551"/>
                </a:lnTo>
                <a:lnTo>
                  <a:pt x="1755616" y="719581"/>
                </a:lnTo>
                <a:lnTo>
                  <a:pt x="1695323" y="719581"/>
                </a:lnTo>
                <a:lnTo>
                  <a:pt x="1681866" y="714084"/>
                </a:lnTo>
                <a:close/>
              </a:path>
              <a:path w="1767840" h="741044">
                <a:moveTo>
                  <a:pt x="1692869" y="687193"/>
                </a:moveTo>
                <a:lnTo>
                  <a:pt x="1681866" y="714084"/>
                </a:lnTo>
                <a:lnTo>
                  <a:pt x="1695323" y="719581"/>
                </a:lnTo>
                <a:lnTo>
                  <a:pt x="1706244" y="692657"/>
                </a:lnTo>
                <a:lnTo>
                  <a:pt x="1692869" y="687193"/>
                </a:lnTo>
                <a:close/>
              </a:path>
              <a:path w="1767840" h="741044">
                <a:moveTo>
                  <a:pt x="1703831" y="660400"/>
                </a:moveTo>
                <a:lnTo>
                  <a:pt x="1692869" y="687193"/>
                </a:lnTo>
                <a:lnTo>
                  <a:pt x="1706244" y="692657"/>
                </a:lnTo>
                <a:lnTo>
                  <a:pt x="1695323" y="719581"/>
                </a:lnTo>
                <a:lnTo>
                  <a:pt x="1755616" y="719581"/>
                </a:lnTo>
                <a:lnTo>
                  <a:pt x="1703831" y="660400"/>
                </a:lnTo>
                <a:close/>
              </a:path>
              <a:path w="1767840" h="741044">
                <a:moveTo>
                  <a:pt x="10921" y="0"/>
                </a:moveTo>
                <a:lnTo>
                  <a:pt x="0" y="26924"/>
                </a:lnTo>
                <a:lnTo>
                  <a:pt x="1681866" y="714084"/>
                </a:lnTo>
                <a:lnTo>
                  <a:pt x="1692869" y="687193"/>
                </a:lnTo>
                <a:lnTo>
                  <a:pt x="10921" y="0"/>
                </a:lnTo>
                <a:close/>
              </a:path>
            </a:pathLst>
          </a:custGeom>
          <a:solidFill>
            <a:srgbClr val="617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35117" y="3278885"/>
            <a:ext cx="1690370" cy="746760"/>
          </a:xfrm>
          <a:custGeom>
            <a:avLst/>
            <a:gdLst/>
            <a:ahLst/>
            <a:cxnLst/>
            <a:rect l="l" t="t" r="r" b="b"/>
            <a:pathLst>
              <a:path w="1690370" h="746760">
                <a:moveTo>
                  <a:pt x="0" y="124460"/>
                </a:moveTo>
                <a:lnTo>
                  <a:pt x="9784" y="76027"/>
                </a:lnTo>
                <a:lnTo>
                  <a:pt x="36464" y="36464"/>
                </a:lnTo>
                <a:lnTo>
                  <a:pt x="76027" y="9784"/>
                </a:lnTo>
                <a:lnTo>
                  <a:pt x="124460" y="0"/>
                </a:lnTo>
                <a:lnTo>
                  <a:pt x="1565656" y="0"/>
                </a:lnTo>
                <a:lnTo>
                  <a:pt x="1614088" y="9784"/>
                </a:lnTo>
                <a:lnTo>
                  <a:pt x="1653651" y="36464"/>
                </a:lnTo>
                <a:lnTo>
                  <a:pt x="1680331" y="76027"/>
                </a:lnTo>
                <a:lnTo>
                  <a:pt x="1690115" y="124460"/>
                </a:lnTo>
                <a:lnTo>
                  <a:pt x="1690115" y="622300"/>
                </a:lnTo>
                <a:lnTo>
                  <a:pt x="1680331" y="670732"/>
                </a:lnTo>
                <a:lnTo>
                  <a:pt x="1653651" y="710295"/>
                </a:lnTo>
                <a:lnTo>
                  <a:pt x="1614088" y="736975"/>
                </a:lnTo>
                <a:lnTo>
                  <a:pt x="1565656" y="746759"/>
                </a:lnTo>
                <a:lnTo>
                  <a:pt x="124460" y="746759"/>
                </a:lnTo>
                <a:lnTo>
                  <a:pt x="76027" y="736975"/>
                </a:lnTo>
                <a:lnTo>
                  <a:pt x="36464" y="710295"/>
                </a:lnTo>
                <a:lnTo>
                  <a:pt x="9784" y="670732"/>
                </a:lnTo>
                <a:lnTo>
                  <a:pt x="0" y="622300"/>
                </a:lnTo>
                <a:lnTo>
                  <a:pt x="0" y="124460"/>
                </a:lnTo>
                <a:close/>
              </a:path>
            </a:pathLst>
          </a:custGeom>
          <a:ln w="25908">
            <a:solidFill>
              <a:srgbClr val="617C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325617" y="3487928"/>
            <a:ext cx="1309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617C9A"/>
                </a:solidFill>
                <a:latin typeface="Cambria"/>
                <a:cs typeface="Cambria"/>
              </a:rPr>
              <a:t>EX</a:t>
            </a:r>
            <a:r>
              <a:rPr dirty="0" sz="1800" spc="135" b="1">
                <a:solidFill>
                  <a:srgbClr val="617C9A"/>
                </a:solidFill>
                <a:latin typeface="Cambria"/>
                <a:cs typeface="Cambria"/>
              </a:rPr>
              <a:t>A</a:t>
            </a:r>
            <a:r>
              <a:rPr dirty="0" sz="1800" spc="155" b="1">
                <a:solidFill>
                  <a:srgbClr val="617C9A"/>
                </a:solidFill>
                <a:latin typeface="Cambria"/>
                <a:cs typeface="Cambria"/>
              </a:rPr>
              <a:t>MINER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77661" y="5327141"/>
            <a:ext cx="1690370" cy="746760"/>
          </a:xfrm>
          <a:custGeom>
            <a:avLst/>
            <a:gdLst/>
            <a:ahLst/>
            <a:cxnLst/>
            <a:rect l="l" t="t" r="r" b="b"/>
            <a:pathLst>
              <a:path w="1690370" h="746760">
                <a:moveTo>
                  <a:pt x="0" y="124460"/>
                </a:moveTo>
                <a:lnTo>
                  <a:pt x="9784" y="76027"/>
                </a:lnTo>
                <a:lnTo>
                  <a:pt x="36464" y="36464"/>
                </a:lnTo>
                <a:lnTo>
                  <a:pt x="76027" y="9784"/>
                </a:lnTo>
                <a:lnTo>
                  <a:pt x="124460" y="0"/>
                </a:lnTo>
                <a:lnTo>
                  <a:pt x="1565656" y="0"/>
                </a:lnTo>
                <a:lnTo>
                  <a:pt x="1614088" y="9784"/>
                </a:lnTo>
                <a:lnTo>
                  <a:pt x="1653651" y="36464"/>
                </a:lnTo>
                <a:lnTo>
                  <a:pt x="1680331" y="76027"/>
                </a:lnTo>
                <a:lnTo>
                  <a:pt x="1690115" y="124460"/>
                </a:lnTo>
                <a:lnTo>
                  <a:pt x="1690115" y="622300"/>
                </a:lnTo>
                <a:lnTo>
                  <a:pt x="1680331" y="670743"/>
                </a:lnTo>
                <a:lnTo>
                  <a:pt x="1653651" y="710304"/>
                </a:lnTo>
                <a:lnTo>
                  <a:pt x="1614088" y="736978"/>
                </a:lnTo>
                <a:lnTo>
                  <a:pt x="1565656" y="746760"/>
                </a:lnTo>
                <a:lnTo>
                  <a:pt x="124460" y="746760"/>
                </a:lnTo>
                <a:lnTo>
                  <a:pt x="76027" y="736978"/>
                </a:lnTo>
                <a:lnTo>
                  <a:pt x="36464" y="710304"/>
                </a:lnTo>
                <a:lnTo>
                  <a:pt x="9784" y="670743"/>
                </a:lnTo>
                <a:lnTo>
                  <a:pt x="0" y="622300"/>
                </a:lnTo>
                <a:lnTo>
                  <a:pt x="0" y="124460"/>
                </a:lnTo>
                <a:close/>
              </a:path>
            </a:pathLst>
          </a:custGeom>
          <a:ln w="25907">
            <a:solidFill>
              <a:srgbClr val="EE79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970523" y="5536488"/>
            <a:ext cx="1106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80" b="1">
                <a:solidFill>
                  <a:srgbClr val="EE7937"/>
                </a:solidFill>
                <a:latin typeface="Cambria"/>
                <a:cs typeface="Cambria"/>
              </a:rPr>
              <a:t>A</a:t>
            </a:r>
            <a:r>
              <a:rPr dirty="0" sz="1800" spc="155" b="1">
                <a:solidFill>
                  <a:srgbClr val="EE7937"/>
                </a:solidFill>
                <a:latin typeface="Cambria"/>
                <a:cs typeface="Cambria"/>
              </a:rPr>
              <a:t>L</a:t>
            </a:r>
            <a:r>
              <a:rPr dirty="0" sz="1800" spc="75" b="1">
                <a:solidFill>
                  <a:srgbClr val="EE7937"/>
                </a:solidFill>
                <a:latin typeface="Cambria"/>
                <a:cs typeface="Cambria"/>
              </a:rPr>
              <a:t>ERTER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5319" y="5155691"/>
            <a:ext cx="2339340" cy="140055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72413" y="5218557"/>
            <a:ext cx="17062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FFFFFF"/>
                </a:solidFill>
                <a:latin typeface="Cambria"/>
                <a:cs typeface="Cambria"/>
              </a:rPr>
              <a:t>Prévenir</a:t>
            </a:r>
            <a:r>
              <a:rPr dirty="0" sz="1800" spc="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mbria"/>
                <a:cs typeface="Cambria"/>
              </a:rPr>
              <a:t>le </a:t>
            </a:r>
            <a:r>
              <a:rPr dirty="0" sz="18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Référent</a:t>
            </a:r>
            <a:r>
              <a:rPr dirty="0" sz="1800" spc="3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Cambria"/>
                <a:cs typeface="Cambria"/>
              </a:rPr>
              <a:t>Covid </a:t>
            </a:r>
            <a:r>
              <a:rPr dirty="0" sz="1800" spc="6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dirty="0" sz="1800" spc="3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135" b="1">
                <a:solidFill>
                  <a:srgbClr val="FFFFFF"/>
                </a:solidFill>
                <a:latin typeface="Cambria"/>
                <a:cs typeface="Cambria"/>
              </a:rPr>
              <a:t>SST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mbria"/>
                <a:cs typeface="Cambria"/>
              </a:rPr>
              <a:t>formé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au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mbria"/>
                <a:cs typeface="Cambria"/>
              </a:rPr>
              <a:t>risque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Cambria"/>
                <a:cs typeface="Cambria"/>
              </a:rPr>
              <a:t>Covid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49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6503" y="0"/>
            <a:ext cx="6635750" cy="6858000"/>
            <a:chOff x="5556503" y="0"/>
            <a:chExt cx="66357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503" y="27432"/>
              <a:ext cx="3288792" cy="2205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5295" y="15240"/>
              <a:ext cx="1630679" cy="2243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8544" y="0"/>
              <a:ext cx="1699259" cy="22631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1015" y="2241804"/>
              <a:ext cx="1729739" cy="2328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6267" y="2246376"/>
              <a:ext cx="1665731" cy="2334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9099" y="4524754"/>
              <a:ext cx="1673352" cy="23332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8695" y="2255520"/>
              <a:ext cx="1706879" cy="2328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951" y="2244851"/>
              <a:ext cx="1671827" cy="23134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7684" y="443865"/>
            <a:ext cx="4589780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25" b="1">
                <a:solidFill>
                  <a:srgbClr val="575757"/>
                </a:solidFill>
                <a:latin typeface="Cambria"/>
                <a:cs typeface="Cambria"/>
              </a:rPr>
              <a:t>Eviter</a:t>
            </a:r>
            <a:r>
              <a:rPr dirty="0" sz="24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risques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15" b="1">
                <a:solidFill>
                  <a:srgbClr val="617C9A"/>
                </a:solidFill>
                <a:latin typeface="Cambria"/>
                <a:cs typeface="Cambria"/>
              </a:rPr>
              <a:t>Evaluer</a:t>
            </a:r>
            <a:r>
              <a:rPr dirty="0" sz="24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5" b="1">
                <a:solidFill>
                  <a:srgbClr val="617C9A"/>
                </a:solidFill>
                <a:latin typeface="Cambria"/>
                <a:cs typeface="Cambria"/>
              </a:rPr>
              <a:t>risques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400" spc="-20" b="1">
                <a:solidFill>
                  <a:srgbClr val="575757"/>
                </a:solidFill>
                <a:latin typeface="Cambria"/>
                <a:cs typeface="Cambria"/>
              </a:rPr>
              <a:t>Combattre</a:t>
            </a:r>
            <a:r>
              <a:rPr dirty="0" sz="2400" spc="7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5" b="1">
                <a:solidFill>
                  <a:srgbClr val="575757"/>
                </a:solidFill>
                <a:latin typeface="Cambria"/>
                <a:cs typeface="Cambria"/>
              </a:rPr>
              <a:t>risques</a:t>
            </a:r>
            <a:r>
              <a:rPr dirty="0" sz="24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85" b="1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400" spc="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endParaRPr sz="240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dirty="0" sz="2400" spc="-60" b="1">
                <a:solidFill>
                  <a:srgbClr val="575757"/>
                </a:solidFill>
                <a:latin typeface="Cambria"/>
                <a:cs typeface="Cambria"/>
              </a:rPr>
              <a:t>source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-10" b="1">
                <a:solidFill>
                  <a:srgbClr val="617C9A"/>
                </a:solidFill>
                <a:latin typeface="Cambria"/>
                <a:cs typeface="Cambria"/>
              </a:rPr>
              <a:t>Adapter</a:t>
            </a:r>
            <a:r>
              <a:rPr dirty="0" sz="24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4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617C9A"/>
                </a:solidFill>
                <a:latin typeface="Cambria"/>
                <a:cs typeface="Cambria"/>
              </a:rPr>
              <a:t>travail</a:t>
            </a:r>
            <a:r>
              <a:rPr dirty="0" sz="24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85" b="1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4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45" b="1">
                <a:solidFill>
                  <a:srgbClr val="617C9A"/>
                </a:solidFill>
                <a:latin typeface="Cambria"/>
                <a:cs typeface="Cambria"/>
              </a:rPr>
              <a:t>l’Homme</a:t>
            </a:r>
            <a:endParaRPr sz="2400">
              <a:latin typeface="Cambria"/>
              <a:cs typeface="Cambria"/>
            </a:endParaRPr>
          </a:p>
          <a:p>
            <a:pPr marL="527685" marR="18224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4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575757"/>
                </a:solidFill>
                <a:latin typeface="Cambria"/>
                <a:cs typeface="Cambria"/>
              </a:rPr>
              <a:t>compte</a:t>
            </a:r>
            <a:r>
              <a:rPr dirty="0" sz="24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4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 b="1">
                <a:solidFill>
                  <a:srgbClr val="575757"/>
                </a:solidFill>
                <a:latin typeface="Cambria"/>
                <a:cs typeface="Cambria"/>
              </a:rPr>
              <a:t>l’évolution </a:t>
            </a:r>
            <a:r>
              <a:rPr dirty="0" sz="2400" spc="-5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575757"/>
                </a:solidFill>
                <a:latin typeface="Cambria"/>
                <a:cs typeface="Cambria"/>
              </a:rPr>
              <a:t>technique</a:t>
            </a:r>
            <a:endParaRPr sz="2400">
              <a:latin typeface="Cambria"/>
              <a:cs typeface="Cambria"/>
            </a:endParaRPr>
          </a:p>
          <a:p>
            <a:pPr marL="527685" marR="1185545" indent="-51562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-30" b="1">
                <a:solidFill>
                  <a:srgbClr val="617C9A"/>
                </a:solidFill>
                <a:latin typeface="Cambria"/>
                <a:cs typeface="Cambria"/>
              </a:rPr>
              <a:t>Remplacer</a:t>
            </a:r>
            <a:r>
              <a:rPr dirty="0" sz="2400" spc="4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65" b="1">
                <a:solidFill>
                  <a:srgbClr val="617C9A"/>
                </a:solidFill>
                <a:latin typeface="Cambria"/>
                <a:cs typeface="Cambria"/>
              </a:rPr>
              <a:t>ce</a:t>
            </a:r>
            <a:r>
              <a:rPr dirty="0" sz="2400" spc="40" b="1">
                <a:solidFill>
                  <a:srgbClr val="617C9A"/>
                </a:solidFill>
                <a:latin typeface="Cambria"/>
                <a:cs typeface="Cambria"/>
              </a:rPr>
              <a:t> qui</a:t>
            </a:r>
            <a:r>
              <a:rPr dirty="0" sz="24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65" b="1">
                <a:solidFill>
                  <a:srgbClr val="617C9A"/>
                </a:solidFill>
                <a:latin typeface="Cambria"/>
                <a:cs typeface="Cambria"/>
              </a:rPr>
              <a:t>est </a:t>
            </a:r>
            <a:r>
              <a:rPr dirty="0" sz="2400" spc="-51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5" b="1">
                <a:solidFill>
                  <a:srgbClr val="617C9A"/>
                </a:solidFill>
                <a:latin typeface="Cambria"/>
                <a:cs typeface="Cambria"/>
              </a:rPr>
              <a:t>dangereux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-5" b="1">
                <a:solidFill>
                  <a:srgbClr val="575757"/>
                </a:solidFill>
                <a:latin typeface="Cambria"/>
                <a:cs typeface="Cambria"/>
              </a:rPr>
              <a:t>Planifier</a:t>
            </a:r>
            <a:r>
              <a:rPr dirty="0" sz="24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prévention</a:t>
            </a:r>
            <a:endParaRPr sz="2400">
              <a:latin typeface="Cambria"/>
              <a:cs typeface="Cambria"/>
            </a:endParaRPr>
          </a:p>
          <a:p>
            <a:pPr marL="527685" marR="847090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-65" b="1">
                <a:solidFill>
                  <a:srgbClr val="617C9A"/>
                </a:solidFill>
                <a:latin typeface="Cambria"/>
                <a:cs typeface="Cambria"/>
              </a:rPr>
              <a:t>Prendre</a:t>
            </a:r>
            <a:r>
              <a:rPr dirty="0" sz="24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4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617C9A"/>
                </a:solidFill>
                <a:latin typeface="Cambria"/>
                <a:cs typeface="Cambria"/>
              </a:rPr>
              <a:t>mesures</a:t>
            </a:r>
            <a:r>
              <a:rPr dirty="0" sz="24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617C9A"/>
                </a:solidFill>
                <a:latin typeface="Cambria"/>
                <a:cs typeface="Cambria"/>
              </a:rPr>
              <a:t>de </a:t>
            </a:r>
            <a:r>
              <a:rPr dirty="0" sz="2400" spc="-51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45" b="1">
                <a:solidFill>
                  <a:srgbClr val="617C9A"/>
                </a:solidFill>
                <a:latin typeface="Cambria"/>
                <a:cs typeface="Cambria"/>
              </a:rPr>
              <a:t>protection</a:t>
            </a:r>
            <a:r>
              <a:rPr dirty="0" sz="2400" spc="4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617C9A"/>
                </a:solidFill>
                <a:latin typeface="Cambria"/>
                <a:cs typeface="Cambria"/>
              </a:rPr>
              <a:t>collective</a:t>
            </a:r>
            <a:endParaRPr sz="2400">
              <a:latin typeface="Cambria"/>
              <a:cs typeface="Cambria"/>
            </a:endParaRPr>
          </a:p>
          <a:p>
            <a:pPr marL="527685" marR="70167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sz="2400" spc="10" b="1">
                <a:solidFill>
                  <a:srgbClr val="575757"/>
                </a:solidFill>
                <a:latin typeface="Cambria"/>
                <a:cs typeface="Cambria"/>
              </a:rPr>
              <a:t>Donner</a:t>
            </a:r>
            <a:r>
              <a:rPr dirty="0" sz="24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instructions </a:t>
            </a:r>
            <a:r>
              <a:rPr dirty="0" sz="2400" spc="-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50" b="1">
                <a:solidFill>
                  <a:srgbClr val="575757"/>
                </a:solidFill>
                <a:latin typeface="Cambria"/>
                <a:cs typeface="Cambria"/>
              </a:rPr>
              <a:t>appropriées</a:t>
            </a:r>
            <a:r>
              <a:rPr dirty="0" sz="24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575757"/>
                </a:solidFill>
                <a:latin typeface="Cambria"/>
                <a:cs typeface="Cambria"/>
              </a:rPr>
              <a:t>aux</a:t>
            </a:r>
            <a:r>
              <a:rPr dirty="0" sz="24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50" b="1">
                <a:solidFill>
                  <a:srgbClr val="575757"/>
                </a:solidFill>
                <a:latin typeface="Cambria"/>
                <a:cs typeface="Cambria"/>
              </a:rPr>
              <a:t>salariés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3840" y="6328967"/>
            <a:ext cx="15240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50"/>
              </a:lnSpc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58800">
              <a:lnSpc>
                <a:spcPct val="100000"/>
              </a:lnSpc>
              <a:spcBef>
                <a:spcPts val="95"/>
              </a:spcBef>
            </a:pPr>
            <a:r>
              <a:rPr dirty="0" spc="30"/>
              <a:t>La</a:t>
            </a:r>
            <a:r>
              <a:rPr dirty="0" spc="85"/>
              <a:t> </a:t>
            </a:r>
            <a:r>
              <a:rPr dirty="0" spc="-15"/>
              <a:t>victime</a:t>
            </a:r>
            <a:r>
              <a:rPr dirty="0" spc="85"/>
              <a:t> </a:t>
            </a:r>
            <a:r>
              <a:rPr dirty="0" spc="-70"/>
              <a:t>se</a:t>
            </a:r>
            <a:r>
              <a:rPr dirty="0" spc="80"/>
              <a:t> </a:t>
            </a:r>
            <a:r>
              <a:rPr dirty="0" spc="-5"/>
              <a:t>plaint</a:t>
            </a:r>
            <a:r>
              <a:rPr dirty="0" spc="95"/>
              <a:t> </a:t>
            </a:r>
            <a:r>
              <a:rPr dirty="0" spc="50"/>
              <a:t>d’un</a:t>
            </a:r>
            <a:r>
              <a:rPr dirty="0" spc="100"/>
              <a:t> </a:t>
            </a:r>
            <a:r>
              <a:rPr dirty="0" spc="-35"/>
              <a:t>malaise</a:t>
            </a:r>
          </a:p>
          <a:p>
            <a:pPr algn="ctr" marL="556260">
              <a:lnSpc>
                <a:spcPct val="100000"/>
              </a:lnSpc>
            </a:pPr>
            <a:r>
              <a:rPr dirty="0" u="none" spc="-50"/>
              <a:t>avec</a:t>
            </a:r>
            <a:r>
              <a:rPr dirty="0" u="none" spc="75"/>
              <a:t> </a:t>
            </a:r>
            <a:r>
              <a:rPr dirty="0" u="none" spc="-40"/>
              <a:t>sensation</a:t>
            </a:r>
            <a:r>
              <a:rPr dirty="0" u="none" spc="95"/>
              <a:t> </a:t>
            </a:r>
            <a:r>
              <a:rPr dirty="0" u="none" spc="-30"/>
              <a:t>de</a:t>
            </a:r>
            <a:r>
              <a:rPr dirty="0" u="none" spc="90"/>
              <a:t> </a:t>
            </a:r>
            <a:r>
              <a:rPr dirty="0" u="none" spc="-15"/>
              <a:t>fièvre</a:t>
            </a:r>
            <a:r>
              <a:rPr dirty="0" u="none" spc="75"/>
              <a:t> </a:t>
            </a:r>
            <a:r>
              <a:rPr dirty="0" u="none" spc="-160"/>
              <a:t>ou/et</a:t>
            </a:r>
            <a:r>
              <a:rPr dirty="0" u="none" spc="95"/>
              <a:t> </a:t>
            </a:r>
            <a:r>
              <a:rPr dirty="0" u="none" spc="-35"/>
              <a:t>des</a:t>
            </a:r>
            <a:r>
              <a:rPr dirty="0" u="none" spc="75"/>
              <a:t> </a:t>
            </a:r>
            <a:r>
              <a:rPr dirty="0" u="none" spc="-5"/>
              <a:t>signes</a:t>
            </a:r>
            <a:r>
              <a:rPr dirty="0" u="none" spc="95"/>
              <a:t> </a:t>
            </a:r>
            <a:r>
              <a:rPr dirty="0" u="none" spc="-75"/>
              <a:t>respiratoires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95" y="102107"/>
            <a:ext cx="673688" cy="6629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1155" y="179831"/>
            <a:ext cx="696601" cy="694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775" y="1950720"/>
            <a:ext cx="693496" cy="50292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581905" y="966977"/>
            <a:ext cx="3299460" cy="746760"/>
          </a:xfrm>
          <a:custGeom>
            <a:avLst/>
            <a:gdLst/>
            <a:ahLst/>
            <a:cxnLst/>
            <a:rect l="l" t="t" r="r" b="b"/>
            <a:pathLst>
              <a:path w="3299459" h="746760">
                <a:moveTo>
                  <a:pt x="0" y="124460"/>
                </a:moveTo>
                <a:lnTo>
                  <a:pt x="9784" y="76027"/>
                </a:lnTo>
                <a:lnTo>
                  <a:pt x="36464" y="36464"/>
                </a:lnTo>
                <a:lnTo>
                  <a:pt x="76027" y="9784"/>
                </a:lnTo>
                <a:lnTo>
                  <a:pt x="124460" y="0"/>
                </a:lnTo>
                <a:lnTo>
                  <a:pt x="3175000" y="0"/>
                </a:lnTo>
                <a:lnTo>
                  <a:pt x="3223432" y="9784"/>
                </a:lnTo>
                <a:lnTo>
                  <a:pt x="3262995" y="36464"/>
                </a:lnTo>
                <a:lnTo>
                  <a:pt x="3289675" y="76027"/>
                </a:lnTo>
                <a:lnTo>
                  <a:pt x="3299460" y="124460"/>
                </a:lnTo>
                <a:lnTo>
                  <a:pt x="3299460" y="622300"/>
                </a:lnTo>
                <a:lnTo>
                  <a:pt x="3289675" y="670732"/>
                </a:lnTo>
                <a:lnTo>
                  <a:pt x="3262995" y="710295"/>
                </a:lnTo>
                <a:lnTo>
                  <a:pt x="3223432" y="736975"/>
                </a:lnTo>
                <a:lnTo>
                  <a:pt x="3175000" y="746760"/>
                </a:lnTo>
                <a:lnTo>
                  <a:pt x="124460" y="746760"/>
                </a:lnTo>
                <a:lnTo>
                  <a:pt x="76027" y="736975"/>
                </a:lnTo>
                <a:lnTo>
                  <a:pt x="36464" y="710295"/>
                </a:lnTo>
                <a:lnTo>
                  <a:pt x="9784" y="670732"/>
                </a:lnTo>
                <a:lnTo>
                  <a:pt x="0" y="622300"/>
                </a:lnTo>
                <a:lnTo>
                  <a:pt x="0" y="124460"/>
                </a:lnTo>
                <a:close/>
              </a:path>
            </a:pathLst>
          </a:custGeom>
          <a:ln w="25908">
            <a:solidFill>
              <a:srgbClr val="EE793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0069068" y="5289803"/>
            <a:ext cx="2136775" cy="1582420"/>
            <a:chOff x="10069068" y="5289803"/>
            <a:chExt cx="2136775" cy="1582420"/>
          </a:xfrm>
        </p:grpSpPr>
        <p:sp>
          <p:nvSpPr>
            <p:cNvPr id="9" name="object 9"/>
            <p:cNvSpPr/>
            <p:nvPr/>
          </p:nvSpPr>
          <p:spPr>
            <a:xfrm>
              <a:off x="10082022" y="5302757"/>
              <a:ext cx="2110740" cy="1556385"/>
            </a:xfrm>
            <a:custGeom>
              <a:avLst/>
              <a:gdLst/>
              <a:ahLst/>
              <a:cxnLst/>
              <a:rect l="l" t="t" r="r" b="b"/>
              <a:pathLst>
                <a:path w="2110740" h="1556384">
                  <a:moveTo>
                    <a:pt x="2110739" y="0"/>
                  </a:moveTo>
                  <a:lnTo>
                    <a:pt x="0" y="0"/>
                  </a:lnTo>
                  <a:lnTo>
                    <a:pt x="0" y="1556004"/>
                  </a:lnTo>
                  <a:lnTo>
                    <a:pt x="2110739" y="1556004"/>
                  </a:lnTo>
                  <a:lnTo>
                    <a:pt x="211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082022" y="5302757"/>
              <a:ext cx="2110740" cy="1556385"/>
            </a:xfrm>
            <a:custGeom>
              <a:avLst/>
              <a:gdLst/>
              <a:ahLst/>
              <a:cxnLst/>
              <a:rect l="l" t="t" r="r" b="b"/>
              <a:pathLst>
                <a:path w="2110740" h="1556384">
                  <a:moveTo>
                    <a:pt x="0" y="1556004"/>
                  </a:moveTo>
                  <a:lnTo>
                    <a:pt x="2110739" y="1556004"/>
                  </a:lnTo>
                  <a:lnTo>
                    <a:pt x="2110739" y="0"/>
                  </a:lnTo>
                  <a:lnTo>
                    <a:pt x="0" y="0"/>
                  </a:lnTo>
                  <a:lnTo>
                    <a:pt x="0" y="15560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28573" y="1174496"/>
            <a:ext cx="11297285" cy="533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85750">
              <a:lnSpc>
                <a:spcPct val="100000"/>
              </a:lnSpc>
              <a:spcBef>
                <a:spcPts val="100"/>
              </a:spcBef>
            </a:pPr>
            <a:r>
              <a:rPr dirty="0" sz="1800" spc="165" b="1">
                <a:solidFill>
                  <a:srgbClr val="617C9A"/>
                </a:solidFill>
                <a:latin typeface="Cambria"/>
                <a:cs typeface="Cambria"/>
              </a:rPr>
              <a:t>EVACUER</a:t>
            </a:r>
            <a:r>
              <a:rPr dirty="0" sz="1800" spc="1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1800" spc="16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18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1800" spc="145" b="1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marL="1758314">
              <a:lnSpc>
                <a:spcPct val="100000"/>
              </a:lnSpc>
              <a:spcBef>
                <a:spcPts val="1405"/>
              </a:spcBef>
            </a:pPr>
            <a:r>
              <a:rPr dirty="0" sz="2400" spc="-25" b="1">
                <a:solidFill>
                  <a:srgbClr val="617C9A"/>
                </a:solidFill>
                <a:latin typeface="Cambria"/>
                <a:cs typeface="Cambria"/>
              </a:rPr>
              <a:t>Eviter</a:t>
            </a:r>
            <a:r>
              <a:rPr dirty="0" sz="24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50" b="1">
                <a:solidFill>
                  <a:srgbClr val="617C9A"/>
                </a:solidFill>
                <a:latin typeface="Cambria"/>
                <a:cs typeface="Cambria"/>
              </a:rPr>
              <a:t>toute</a:t>
            </a:r>
            <a:r>
              <a:rPr dirty="0" sz="24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617C9A"/>
                </a:solidFill>
                <a:latin typeface="Cambria"/>
                <a:cs typeface="Cambria"/>
              </a:rPr>
              <a:t>contamination</a:t>
            </a:r>
            <a:r>
              <a:rPr dirty="0" sz="24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617C9A"/>
                </a:solidFill>
                <a:latin typeface="Cambria"/>
                <a:cs typeface="Cambria"/>
              </a:rPr>
              <a:t>avec</a:t>
            </a:r>
            <a:r>
              <a:rPr dirty="0" sz="2400" spc="7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35" b="1">
                <a:solidFill>
                  <a:srgbClr val="617C9A"/>
                </a:solidFill>
                <a:latin typeface="Cambria"/>
                <a:cs typeface="Cambria"/>
              </a:rPr>
              <a:t>d’autres</a:t>
            </a:r>
            <a:r>
              <a:rPr dirty="0" sz="2400" spc="6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40" b="1">
                <a:solidFill>
                  <a:srgbClr val="617C9A"/>
                </a:solidFill>
                <a:latin typeface="Cambria"/>
                <a:cs typeface="Cambria"/>
              </a:rPr>
              <a:t>personnes</a:t>
            </a:r>
            <a:r>
              <a:rPr dirty="0" sz="2400" spc="5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70" b="1">
                <a:solidFill>
                  <a:srgbClr val="617C9A"/>
                </a:solidFill>
                <a:latin typeface="Cambria"/>
                <a:cs typeface="Cambria"/>
              </a:rPr>
              <a:t>extérieures</a:t>
            </a:r>
            <a:endParaRPr sz="2400">
              <a:latin typeface="Cambria"/>
              <a:cs typeface="Cambria"/>
            </a:endParaRPr>
          </a:p>
          <a:p>
            <a:pPr algn="just" marL="469265" marR="5080" indent="-457200">
              <a:lnSpc>
                <a:spcPct val="100000"/>
              </a:lnSpc>
              <a:spcBef>
                <a:spcPts val="1710"/>
              </a:spcBef>
              <a:buAutoNum type="arabicParenR"/>
              <a:tabLst>
                <a:tab pos="469900" algn="l"/>
              </a:tabLst>
            </a:pPr>
            <a:r>
              <a:rPr dirty="0" sz="2000" spc="114" b="1">
                <a:solidFill>
                  <a:srgbClr val="575757"/>
                </a:solidFill>
                <a:latin typeface="Cambria"/>
                <a:cs typeface="Cambria"/>
              </a:rPr>
              <a:t>Si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le </a:t>
            </a:r>
            <a:r>
              <a:rPr dirty="0" sz="2000" spc="-50" b="1">
                <a:solidFill>
                  <a:srgbClr val="575757"/>
                </a:solidFill>
                <a:latin typeface="Cambria"/>
                <a:cs typeface="Cambria"/>
              </a:rPr>
              <a:t>salarié </a:t>
            </a:r>
            <a:r>
              <a:rPr dirty="0" sz="2000" spc="-55" b="1">
                <a:solidFill>
                  <a:srgbClr val="575757"/>
                </a:solidFill>
                <a:latin typeface="Cambria"/>
                <a:cs typeface="Cambria"/>
              </a:rPr>
              <a:t>est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en </a:t>
            </a:r>
            <a:r>
              <a:rPr dirty="0" sz="2000" spc="-50" b="1">
                <a:solidFill>
                  <a:srgbClr val="575757"/>
                </a:solidFill>
                <a:latin typeface="Cambria"/>
                <a:cs typeface="Cambria"/>
              </a:rPr>
              <a:t>mesure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regagner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son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domicile,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l’employeur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pourra,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en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concertation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avec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lui,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l’autoriser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-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90" b="1">
                <a:solidFill>
                  <a:srgbClr val="575757"/>
                </a:solidFill>
                <a:latin typeface="Cambria"/>
                <a:cs typeface="Cambria"/>
              </a:rPr>
              <a:t>rentrer</a:t>
            </a:r>
            <a:r>
              <a:rPr dirty="0" sz="2000" spc="-8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avec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son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véhicule</a:t>
            </a:r>
            <a:r>
              <a:rPr dirty="0" sz="2000" spc="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personnel</a:t>
            </a:r>
            <a:r>
              <a:rPr dirty="0" sz="2000" spc="-15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s’il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a </a:t>
            </a:r>
            <a:r>
              <a:rPr dirty="0" sz="2000" spc="80">
                <a:solidFill>
                  <a:srgbClr val="575757"/>
                </a:solidFill>
                <a:latin typeface="Cambria"/>
                <a:cs typeface="Cambria"/>
              </a:rPr>
              <a:t>un. </a:t>
            </a:r>
            <a:r>
              <a:rPr dirty="0" sz="2000" spc="310">
                <a:solidFill>
                  <a:srgbClr val="575757"/>
                </a:solidFill>
                <a:latin typeface="Cambria"/>
                <a:cs typeface="Cambria"/>
              </a:rPr>
              <a:t>A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défaut,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il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pourra 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être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envisagé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solliciter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l’un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ses</a:t>
            </a:r>
            <a:r>
              <a:rPr dirty="0" sz="2000" spc="-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proches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qui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pourrait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venir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chercher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avec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son 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propre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véhicule 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ou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l’accompagner,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lors </a:t>
            </a:r>
            <a:r>
              <a:rPr dirty="0" sz="2000" spc="100">
                <a:solidFill>
                  <a:srgbClr val="575757"/>
                </a:solidFill>
                <a:latin typeface="Cambria"/>
                <a:cs typeface="Cambria"/>
              </a:rPr>
              <a:t>du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trajet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retour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son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domicile. 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Le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cas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échéant,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faire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appel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taxi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(éviter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transports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commun)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arenR"/>
            </a:pPr>
            <a:endParaRPr sz="20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Après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prise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charge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personne,</a:t>
            </a:r>
            <a:r>
              <a:rPr dirty="0" sz="2000" spc="2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prendre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contact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avec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service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santé</a:t>
            </a:r>
            <a:r>
              <a:rPr dirty="0" sz="2000" spc="2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au</a:t>
            </a:r>
            <a:r>
              <a:rPr dirty="0" sz="2000" spc="2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travail</a:t>
            </a:r>
            <a:r>
              <a:rPr dirty="0" sz="2000" spc="2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endParaRPr sz="2000">
              <a:latin typeface="Cambria"/>
              <a:cs typeface="Cambria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suivre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consignes,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y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compris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pour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nettoyage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du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poste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travail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algn="just" marL="469265" marR="5715" indent="-457200">
              <a:lnSpc>
                <a:spcPct val="100000"/>
              </a:lnSpc>
              <a:buAutoNum type="arabicParenR" startAt="3"/>
              <a:tabLst>
                <a:tab pos="469900" algn="l"/>
              </a:tabLst>
            </a:pP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Si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cas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Covid-19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est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confirmé, l’identification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prise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charge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contacts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devraient 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être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organisées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2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acteurs</a:t>
            </a:r>
            <a:r>
              <a:rPr dirty="0" sz="2000" spc="2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du</a:t>
            </a:r>
            <a:r>
              <a:rPr dirty="0" sz="2000" spc="25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contact-tracing</a:t>
            </a:r>
            <a:r>
              <a:rPr dirty="0" sz="2000" spc="2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(médecin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prenant</a:t>
            </a:r>
            <a:r>
              <a:rPr dirty="0" sz="2000" spc="2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2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charge</a:t>
            </a:r>
            <a:r>
              <a:rPr dirty="0" sz="2000" spc="2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2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cas</a:t>
            </a:r>
            <a:r>
              <a:rPr dirty="0" sz="2000" spc="2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2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plateformes </a:t>
            </a:r>
            <a:r>
              <a:rPr dirty="0" sz="2000" spc="-4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 l’Assurance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Maladie). 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Le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médecin </a:t>
            </a:r>
            <a:r>
              <a:rPr dirty="0" sz="2000" spc="100">
                <a:solidFill>
                  <a:srgbClr val="575757"/>
                </a:solidFill>
                <a:latin typeface="Cambria"/>
                <a:cs typeface="Cambria"/>
              </a:rPr>
              <a:t>du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travail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peut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faciliter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l’identification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contacts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leur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qualification.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51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147065"/>
            <a:ext cx="58813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200" spc="40"/>
              <a:t>La</a:t>
            </a:r>
            <a:r>
              <a:rPr dirty="0" u="none" sz="3200" spc="70"/>
              <a:t> </a:t>
            </a:r>
            <a:r>
              <a:rPr dirty="0" u="none" sz="3200" spc="-15"/>
              <a:t>victime</a:t>
            </a:r>
            <a:r>
              <a:rPr dirty="0" u="none" sz="3200" spc="70"/>
              <a:t> </a:t>
            </a:r>
            <a:r>
              <a:rPr dirty="0" u="none" sz="3200" spc="-75"/>
              <a:t>se</a:t>
            </a:r>
            <a:r>
              <a:rPr dirty="0" u="none" sz="3200" spc="95"/>
              <a:t> </a:t>
            </a:r>
            <a:r>
              <a:rPr dirty="0" u="none" sz="3200" spc="-5"/>
              <a:t>plaint</a:t>
            </a:r>
            <a:r>
              <a:rPr dirty="0" u="none" sz="3200" spc="65"/>
              <a:t> </a:t>
            </a:r>
            <a:r>
              <a:rPr dirty="0" u="none" sz="3200" spc="-30"/>
              <a:t>de</a:t>
            </a:r>
            <a:r>
              <a:rPr dirty="0" u="none" sz="3200" spc="70"/>
              <a:t> </a:t>
            </a:r>
            <a:r>
              <a:rPr dirty="0" u="none" sz="3200" spc="-50"/>
              <a:t>brûlures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895" y="2845307"/>
            <a:ext cx="1019555" cy="752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787" y="91439"/>
            <a:ext cx="717804" cy="7178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9331" y="97509"/>
            <a:ext cx="768095" cy="77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1655" y="838200"/>
            <a:ext cx="941832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7483" y="906526"/>
            <a:ext cx="10022205" cy="5281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0485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Eviter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l’aggravation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brûlure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000" spc="-165" b="1">
                <a:solidFill>
                  <a:srgbClr val="575757"/>
                </a:solidFill>
                <a:latin typeface="Cambria"/>
                <a:cs typeface="Cambria"/>
              </a:rPr>
              <a:t>1)</a:t>
            </a:r>
            <a:r>
              <a:rPr dirty="0" sz="2000" spc="-8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Arroser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immédiatement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surface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brûlée,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ruissellement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d’eau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courante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tempérée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5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Pour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refroidir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(brûlures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 thermiques)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Pour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rincer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(brûlures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chimiques)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Conduite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rapport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aux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vêtements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Conduite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face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projection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dans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l’œil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Conduite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face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ingestion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95">
                <a:solidFill>
                  <a:srgbClr val="575757"/>
                </a:solidFill>
                <a:latin typeface="Cambria"/>
                <a:cs typeface="Cambria"/>
              </a:rPr>
              <a:t>d’un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produit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corrosif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Conduite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tenir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face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une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brûlure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électrique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 marL="350520" indent="-338455">
              <a:lnSpc>
                <a:spcPct val="100000"/>
              </a:lnSpc>
              <a:spcBef>
                <a:spcPts val="1985"/>
              </a:spcBef>
              <a:buAutoNum type="arabicParenR" startAt="2"/>
              <a:tabLst>
                <a:tab pos="351155" algn="l"/>
              </a:tabLst>
            </a:pP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Faire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dès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début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l’arrosage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575757"/>
              </a:buClr>
              <a:buFont typeface="Cambria"/>
              <a:buAutoNum type="arabicParenR" startAt="2"/>
            </a:pP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990"/>
              </a:spcBef>
              <a:buAutoNum type="arabicParenR" startAt="2"/>
              <a:tabLst>
                <a:tab pos="287020" algn="l"/>
              </a:tabLst>
            </a:pP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Suivre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consignes,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575757"/>
                </a:solidFill>
                <a:latin typeface="Cambria"/>
                <a:cs typeface="Cambria"/>
              </a:rPr>
              <a:t>mettre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au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repos,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surveiller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l’état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52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8083" y="4869179"/>
            <a:ext cx="1235964" cy="9677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55280" y="4744211"/>
            <a:ext cx="1077595" cy="1049020"/>
            <a:chOff x="7955280" y="4744211"/>
            <a:chExt cx="1077595" cy="1049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80" y="4744211"/>
              <a:ext cx="1077468" cy="1048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93608" y="4960619"/>
              <a:ext cx="314325" cy="416559"/>
            </a:xfrm>
            <a:custGeom>
              <a:avLst/>
              <a:gdLst/>
              <a:ahLst/>
              <a:cxnLst/>
              <a:rect l="l" t="t" r="r" b="b"/>
              <a:pathLst>
                <a:path w="314325" h="416560">
                  <a:moveTo>
                    <a:pt x="156972" y="0"/>
                  </a:moveTo>
                  <a:lnTo>
                    <a:pt x="115226" y="7427"/>
                  </a:lnTo>
                  <a:lnTo>
                    <a:pt x="77724" y="28391"/>
                  </a:lnTo>
                  <a:lnTo>
                    <a:pt x="45958" y="60912"/>
                  </a:lnTo>
                  <a:lnTo>
                    <a:pt x="21420" y="103011"/>
                  </a:lnTo>
                  <a:lnTo>
                    <a:pt x="5603" y="152708"/>
                  </a:lnTo>
                  <a:lnTo>
                    <a:pt x="0" y="208025"/>
                  </a:lnTo>
                  <a:lnTo>
                    <a:pt x="5603" y="263343"/>
                  </a:lnTo>
                  <a:lnTo>
                    <a:pt x="21420" y="313040"/>
                  </a:lnTo>
                  <a:lnTo>
                    <a:pt x="45958" y="355139"/>
                  </a:lnTo>
                  <a:lnTo>
                    <a:pt x="77724" y="387660"/>
                  </a:lnTo>
                  <a:lnTo>
                    <a:pt x="115226" y="408624"/>
                  </a:lnTo>
                  <a:lnTo>
                    <a:pt x="156972" y="416051"/>
                  </a:lnTo>
                  <a:lnTo>
                    <a:pt x="198717" y="408624"/>
                  </a:lnTo>
                  <a:lnTo>
                    <a:pt x="236220" y="387660"/>
                  </a:lnTo>
                  <a:lnTo>
                    <a:pt x="267985" y="355139"/>
                  </a:lnTo>
                  <a:lnTo>
                    <a:pt x="292523" y="313040"/>
                  </a:lnTo>
                  <a:lnTo>
                    <a:pt x="308340" y="263343"/>
                  </a:lnTo>
                  <a:lnTo>
                    <a:pt x="313944" y="208025"/>
                  </a:lnTo>
                  <a:lnTo>
                    <a:pt x="308340" y="152708"/>
                  </a:lnTo>
                  <a:lnTo>
                    <a:pt x="292523" y="103011"/>
                  </a:lnTo>
                  <a:lnTo>
                    <a:pt x="267985" y="60912"/>
                  </a:lnTo>
                  <a:lnTo>
                    <a:pt x="236220" y="28391"/>
                  </a:lnTo>
                  <a:lnTo>
                    <a:pt x="198717" y="7427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AE1D2">
                <a:alpha val="8901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80389" y="1780158"/>
            <a:ext cx="10916920" cy="348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105"/>
              </a:spcBef>
            </a:pPr>
            <a:r>
              <a:rPr dirty="0" u="sng" sz="2000" spc="2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000" spc="5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sng" sz="2000" spc="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se</a:t>
            </a:r>
            <a:r>
              <a:rPr dirty="0" u="sng" sz="2000" spc="5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plaint</a:t>
            </a:r>
            <a:r>
              <a:rPr dirty="0" u="sng" sz="2000" spc="3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4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d’un</a:t>
            </a:r>
            <a:r>
              <a:rPr dirty="0" u="sng" sz="2000" spc="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4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traumatisme</a:t>
            </a:r>
            <a:r>
              <a:rPr dirty="0" u="sng" sz="2000" spc="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4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membre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u="sng" sz="2000" spc="-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AutoNum type="arabicParenR"/>
              <a:tabLst>
                <a:tab pos="270510" algn="l"/>
              </a:tabLst>
            </a:pP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Conseiller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fermement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ne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pas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mobiliser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membre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atteint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AutoNum type="arabicParenR"/>
              <a:tabLst>
                <a:tab pos="270510" algn="l"/>
              </a:tabLst>
            </a:pP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Faire </a:t>
            </a:r>
            <a:r>
              <a:rPr dirty="0" sz="2000" spc="-10">
                <a:solidFill>
                  <a:srgbClr val="617C9A"/>
                </a:solidFill>
                <a:latin typeface="Cambria"/>
                <a:cs typeface="Cambria"/>
              </a:rPr>
              <a:t>alerter</a:t>
            </a:r>
            <a:endParaRPr sz="20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buAutoNum type="arabicParenR"/>
              <a:tabLst>
                <a:tab pos="270510" algn="l"/>
              </a:tabLst>
            </a:pP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Respecter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consignes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surveiller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 la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12700" marR="2816860" indent="257175">
              <a:lnSpc>
                <a:spcPct val="100000"/>
              </a:lnSpc>
            </a:pPr>
            <a:r>
              <a:rPr dirty="0" u="sng" sz="2000" spc="2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sng" sz="2000" spc="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5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présente</a:t>
            </a:r>
            <a:r>
              <a:rPr dirty="0" u="sng" sz="2000" spc="4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une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douleur</a:t>
            </a:r>
            <a:r>
              <a:rPr dirty="0" u="sng" sz="2000" spc="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2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au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cou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suite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95">
                <a:solidFill>
                  <a:srgbClr val="575757"/>
                </a:solidFill>
                <a:latin typeface="Cambria"/>
                <a:cs typeface="Cambria"/>
              </a:rPr>
              <a:t>d’un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traumatisme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 </a:t>
            </a:r>
            <a:r>
              <a:rPr dirty="0" sz="2000" spc="-4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1)Conseiller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fermement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ne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faire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aucun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mouvement</a:t>
            </a:r>
            <a:endParaRPr sz="2000">
              <a:latin typeface="Cambria"/>
              <a:cs typeface="Cambria"/>
            </a:endParaRPr>
          </a:p>
          <a:p>
            <a:pPr marL="205740" marR="5080" indent="-193675">
              <a:lnSpc>
                <a:spcPct val="100000"/>
              </a:lnSpc>
              <a:spcBef>
                <a:spcPts val="5"/>
              </a:spcBef>
              <a:buSzPct val="95000"/>
              <a:buAutoNum type="arabicParenR" startAt="2"/>
              <a:tabLst>
                <a:tab pos="226695" algn="l"/>
              </a:tabLst>
            </a:pP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Si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possible,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stabiliser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rachis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cervical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dans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position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où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il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617C9A"/>
                </a:solidFill>
                <a:latin typeface="Cambria"/>
                <a:cs typeface="Cambria"/>
              </a:rPr>
              <a:t>se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trouve,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617C9A"/>
                </a:solidFill>
                <a:latin typeface="Cambria"/>
                <a:cs typeface="Cambria"/>
              </a:rPr>
              <a:t>2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mains,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but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étant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 </a:t>
            </a:r>
            <a:r>
              <a:rPr dirty="0" sz="2000" spc="-42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stabiliser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cou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limiter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mouvements</a:t>
            </a:r>
            <a:endParaRPr sz="2000">
              <a:latin typeface="Cambria"/>
              <a:cs typeface="Cambria"/>
            </a:endParaRPr>
          </a:p>
          <a:p>
            <a:pPr marL="226060" indent="-213995">
              <a:lnSpc>
                <a:spcPct val="100000"/>
              </a:lnSpc>
              <a:buSzPct val="95000"/>
              <a:buAutoNum type="arabicParenR" startAt="2"/>
              <a:tabLst>
                <a:tab pos="226695" algn="l"/>
              </a:tabLst>
            </a:pP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Faire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alerter,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suivre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les</a:t>
            </a:r>
            <a:r>
              <a:rPr dirty="0" sz="2000" spc="7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consignes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surveiller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  <a:p>
            <a:pPr algn="ctr" marR="548640">
              <a:lnSpc>
                <a:spcPct val="100000"/>
              </a:lnSpc>
              <a:spcBef>
                <a:spcPts val="1270"/>
              </a:spcBef>
            </a:pPr>
            <a:r>
              <a:rPr dirty="0" u="sng" sz="1600" spc="-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Techniques</a:t>
            </a:r>
            <a:r>
              <a:rPr dirty="0" u="sng" sz="16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600" spc="2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du</a:t>
            </a:r>
            <a:r>
              <a:rPr dirty="0" u="sng" sz="1600" spc="1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600" spc="-2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maintien-tête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683" y="112776"/>
            <a:ext cx="725423" cy="7223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85784" y="140207"/>
            <a:ext cx="688887" cy="685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31549" y="897636"/>
            <a:ext cx="943455" cy="56692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39948" y="129286"/>
            <a:ext cx="7452995" cy="12458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85"/>
              <a:t> </a:t>
            </a:r>
            <a:r>
              <a:rPr dirty="0" u="none" spc="-15"/>
              <a:t>victime</a:t>
            </a:r>
            <a:r>
              <a:rPr dirty="0" u="none" spc="85"/>
              <a:t> </a:t>
            </a:r>
            <a:r>
              <a:rPr dirty="0" u="none" spc="-70"/>
              <a:t>se</a:t>
            </a:r>
            <a:r>
              <a:rPr dirty="0" u="none" spc="75"/>
              <a:t> </a:t>
            </a:r>
            <a:r>
              <a:rPr dirty="0" u="none" spc="-5"/>
              <a:t>plaint</a:t>
            </a:r>
            <a:r>
              <a:rPr dirty="0" u="none" spc="95"/>
              <a:t> </a:t>
            </a:r>
            <a:r>
              <a:rPr dirty="0" u="none" spc="20"/>
              <a:t>d’une</a:t>
            </a:r>
            <a:r>
              <a:rPr dirty="0" u="none" spc="90"/>
              <a:t> </a:t>
            </a:r>
            <a:r>
              <a:rPr dirty="0" u="none" spc="-25"/>
              <a:t>douleur</a:t>
            </a:r>
            <a:r>
              <a:rPr dirty="0" u="none" spc="100"/>
              <a:t> </a:t>
            </a:r>
            <a:r>
              <a:rPr dirty="0" u="none" spc="-40"/>
              <a:t>empêchant </a:t>
            </a:r>
            <a:r>
              <a:rPr dirty="0" u="none" spc="-600"/>
              <a:t> </a:t>
            </a:r>
            <a:r>
              <a:rPr dirty="0" u="none" spc="-65"/>
              <a:t>certains</a:t>
            </a:r>
            <a:r>
              <a:rPr dirty="0" u="none" spc="75"/>
              <a:t> </a:t>
            </a:r>
            <a:r>
              <a:rPr dirty="0" u="none" spc="-25"/>
              <a:t>mouvements</a:t>
            </a:r>
          </a:p>
          <a:p>
            <a:pPr algn="ctr" marR="40640">
              <a:lnSpc>
                <a:spcPct val="100000"/>
              </a:lnSpc>
              <a:spcBef>
                <a:spcPts val="10"/>
              </a:spcBef>
            </a:pPr>
            <a:r>
              <a:rPr dirty="0" u="none" sz="2400" spc="25" b="0">
                <a:solidFill>
                  <a:srgbClr val="617C9A"/>
                </a:solidFill>
                <a:latin typeface="Cambria"/>
                <a:cs typeface="Cambria"/>
              </a:rPr>
              <a:t>Eviter</a:t>
            </a:r>
            <a:r>
              <a:rPr dirty="0" u="none" sz="2400" spc="6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55" b="0">
                <a:solidFill>
                  <a:srgbClr val="617C9A"/>
                </a:solidFill>
                <a:latin typeface="Cambria"/>
                <a:cs typeface="Cambria"/>
              </a:rPr>
              <a:t>l’aggravation</a:t>
            </a:r>
            <a:r>
              <a:rPr dirty="0" u="none" sz="2400" spc="8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125" b="0">
                <a:solidFill>
                  <a:srgbClr val="617C9A"/>
                </a:solidFill>
                <a:latin typeface="Cambria"/>
                <a:cs typeface="Cambria"/>
              </a:rPr>
              <a:t>du</a:t>
            </a:r>
            <a:r>
              <a:rPr dirty="0" u="none" sz="2400" spc="6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25" b="0">
                <a:solidFill>
                  <a:srgbClr val="617C9A"/>
                </a:solidFill>
                <a:latin typeface="Cambria"/>
                <a:cs typeface="Cambria"/>
              </a:rPr>
              <a:t>traumatisme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146" y="5856223"/>
            <a:ext cx="62020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3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Conduite </a:t>
            </a:r>
            <a:r>
              <a:rPr dirty="0" u="sng" sz="2000" spc="-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à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tenir</a:t>
            </a:r>
            <a:r>
              <a:rPr dirty="0" u="sng" sz="20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si</a:t>
            </a:r>
            <a:r>
              <a:rPr dirty="0" u="sng" sz="2000" spc="5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000" spc="4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victime</a:t>
            </a:r>
            <a:r>
              <a:rPr dirty="0" u="sng" sz="2000" spc="3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a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reçu</a:t>
            </a:r>
            <a:r>
              <a:rPr dirty="0" u="sng" sz="2000" spc="3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2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un</a:t>
            </a:r>
            <a:r>
              <a:rPr dirty="0" u="sng" sz="2000" spc="6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coup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7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à</a:t>
            </a:r>
            <a:r>
              <a:rPr dirty="0" u="sng" sz="2000" spc="6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1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la</a:t>
            </a:r>
            <a:r>
              <a:rPr dirty="0" u="sng" sz="2000" spc="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65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tête</a:t>
            </a:r>
            <a:r>
              <a:rPr dirty="0" u="sng" sz="2000" spc="2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-60" b="1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Allonger,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alerter,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surveiller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250" y="126873"/>
            <a:ext cx="591439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80"/>
              <a:t> </a:t>
            </a:r>
            <a:r>
              <a:rPr dirty="0" u="none" spc="-15"/>
              <a:t>victime</a:t>
            </a:r>
            <a:r>
              <a:rPr dirty="0" u="none" spc="85"/>
              <a:t> </a:t>
            </a:r>
            <a:r>
              <a:rPr dirty="0" u="none" spc="-70"/>
              <a:t>présente</a:t>
            </a:r>
            <a:r>
              <a:rPr dirty="0" u="none" spc="85"/>
              <a:t> </a:t>
            </a:r>
            <a:r>
              <a:rPr dirty="0" u="none" spc="-20"/>
              <a:t>une</a:t>
            </a:r>
            <a:r>
              <a:rPr dirty="0" u="none" spc="100"/>
              <a:t> </a:t>
            </a:r>
            <a:r>
              <a:rPr dirty="0" u="none" spc="-10"/>
              <a:t>plaie</a:t>
            </a:r>
            <a:r>
              <a:rPr dirty="0" u="none" spc="75"/>
              <a:t> </a:t>
            </a:r>
            <a:r>
              <a:rPr dirty="0" u="none" spc="45"/>
              <a:t>qui</a:t>
            </a:r>
            <a:r>
              <a:rPr dirty="0" u="none" spc="95"/>
              <a:t> </a:t>
            </a:r>
            <a:r>
              <a:rPr dirty="0" u="none" spc="-35"/>
              <a:t>ne </a:t>
            </a:r>
            <a:r>
              <a:rPr dirty="0" u="none" spc="-600"/>
              <a:t> </a:t>
            </a:r>
            <a:r>
              <a:rPr dirty="0" u="none" spc="-10"/>
              <a:t>saigne</a:t>
            </a:r>
            <a:r>
              <a:rPr dirty="0" u="none" spc="85"/>
              <a:t> </a:t>
            </a:r>
            <a:r>
              <a:rPr dirty="0" u="none" spc="-35"/>
              <a:t>pas</a:t>
            </a:r>
            <a:r>
              <a:rPr dirty="0" u="none" spc="75"/>
              <a:t> </a:t>
            </a:r>
            <a:r>
              <a:rPr dirty="0" u="none" spc="-30"/>
              <a:t>abondamment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0723" y="3611879"/>
            <a:ext cx="1930907" cy="1850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075" y="45719"/>
            <a:ext cx="906869" cy="905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4343" y="57889"/>
            <a:ext cx="882395" cy="8809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3989" y="1205483"/>
            <a:ext cx="943455" cy="5669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3216" y="1208913"/>
            <a:ext cx="11212830" cy="3596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0607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Eviter</a:t>
            </a:r>
            <a:r>
              <a:rPr dirty="0" sz="24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l’aggravation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617C9A"/>
                </a:solidFill>
                <a:latin typeface="Cambria"/>
                <a:cs typeface="Cambria"/>
              </a:rPr>
              <a:t>plaie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Cambria"/>
              <a:cs typeface="Cambria"/>
            </a:endParaRPr>
          </a:p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Conduite </a:t>
            </a:r>
            <a:r>
              <a:rPr dirty="0" sz="2000" spc="-70" b="1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tenir </a:t>
            </a:r>
            <a:r>
              <a:rPr dirty="0" sz="2000" spc="-60" b="1">
                <a:solidFill>
                  <a:srgbClr val="575757"/>
                </a:solidFill>
                <a:latin typeface="Cambria"/>
                <a:cs typeface="Cambria"/>
              </a:rPr>
              <a:t>: </a:t>
            </a:r>
            <a:r>
              <a:rPr dirty="0" sz="2000" spc="-15">
                <a:solidFill>
                  <a:srgbClr val="575757"/>
                </a:solidFill>
                <a:latin typeface="Cambria"/>
                <a:cs typeface="Cambria"/>
              </a:rPr>
              <a:t>se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laver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mains, 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mettre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gants,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nettoyer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désinfecter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plaie,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mettre 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un </a:t>
            </a:r>
            <a:r>
              <a:rPr dirty="0" sz="20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pansement,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conseiller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consulter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si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vaccination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antitétanique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n’est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pas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jour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si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dans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 jours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qui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suivent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il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y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apparition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fièvre,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zone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rouge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chaude,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575757"/>
                </a:solidFill>
                <a:latin typeface="Cambria"/>
                <a:cs typeface="Cambria"/>
              </a:rPr>
              <a:t>se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relaver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mains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400" spc="25" b="1">
                <a:solidFill>
                  <a:srgbClr val="EE7937"/>
                </a:solidFill>
                <a:latin typeface="Cambria"/>
                <a:cs typeface="Cambria"/>
              </a:rPr>
              <a:t>La</a:t>
            </a:r>
            <a:r>
              <a:rPr dirty="0" sz="24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15" b="1">
                <a:solidFill>
                  <a:srgbClr val="EE7937"/>
                </a:solidFill>
                <a:latin typeface="Cambria"/>
                <a:cs typeface="Cambria"/>
              </a:rPr>
              <a:t>victime</a:t>
            </a:r>
            <a:r>
              <a:rPr dirty="0" sz="24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65" b="1">
                <a:solidFill>
                  <a:srgbClr val="EE7937"/>
                </a:solidFill>
                <a:latin typeface="Cambria"/>
                <a:cs typeface="Cambria"/>
              </a:rPr>
              <a:t>présente</a:t>
            </a:r>
            <a:r>
              <a:rPr dirty="0" sz="2400" spc="5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EE7937"/>
                </a:solidFill>
                <a:latin typeface="Cambria"/>
                <a:cs typeface="Cambria"/>
              </a:rPr>
              <a:t>une</a:t>
            </a:r>
            <a:r>
              <a:rPr dirty="0" sz="2400" spc="7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EE7937"/>
                </a:solidFill>
                <a:latin typeface="Cambria"/>
                <a:cs typeface="Cambria"/>
              </a:rPr>
              <a:t>plaie</a:t>
            </a:r>
            <a:r>
              <a:rPr dirty="0" sz="2400" spc="5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400" spc="-45" b="1">
                <a:solidFill>
                  <a:srgbClr val="EE7937"/>
                </a:solidFill>
                <a:latin typeface="Cambria"/>
                <a:cs typeface="Cambria"/>
              </a:rPr>
              <a:t>grave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100" spc="-175" b="1">
                <a:solidFill>
                  <a:srgbClr val="617C9A"/>
                </a:solidFill>
                <a:latin typeface="Cambria"/>
                <a:cs typeface="Cambria"/>
              </a:rPr>
              <a:t>1</a:t>
            </a:r>
            <a:r>
              <a:rPr dirty="0" sz="2000" spc="-175" b="1">
                <a:solidFill>
                  <a:srgbClr val="617C9A"/>
                </a:solidFill>
                <a:latin typeface="Cambria"/>
                <a:cs typeface="Cambria"/>
              </a:rPr>
              <a:t>)</a:t>
            </a:r>
            <a:r>
              <a:rPr dirty="0" sz="2000" spc="5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 b="1">
                <a:solidFill>
                  <a:srgbClr val="617C9A"/>
                </a:solidFill>
                <a:latin typeface="Cambria"/>
                <a:cs typeface="Cambria"/>
              </a:rPr>
              <a:t>Membre</a:t>
            </a:r>
            <a:r>
              <a:rPr dirty="0" sz="2000" spc="32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617C9A"/>
                </a:solidFill>
                <a:latin typeface="Cambria"/>
                <a:cs typeface="Cambria"/>
              </a:rPr>
              <a:t>sectionné</a:t>
            </a:r>
            <a:r>
              <a:rPr dirty="0" sz="2000" spc="32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60" b="1">
                <a:solidFill>
                  <a:srgbClr val="617C9A"/>
                </a:solidFill>
                <a:latin typeface="Cambria"/>
                <a:cs typeface="Cambria"/>
              </a:rPr>
              <a:t>:</a:t>
            </a:r>
            <a:r>
              <a:rPr dirty="0" sz="2000" spc="31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faire</a:t>
            </a:r>
            <a:r>
              <a:rPr dirty="0" sz="2000" spc="31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allonger</a:t>
            </a:r>
            <a:r>
              <a:rPr dirty="0" sz="2000" spc="32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31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victime,</a:t>
            </a:r>
            <a:r>
              <a:rPr dirty="0" sz="2000" spc="32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alerter,</a:t>
            </a:r>
            <a:r>
              <a:rPr dirty="0" sz="2000" spc="32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protéger</a:t>
            </a:r>
            <a:r>
              <a:rPr dirty="0" sz="2000" spc="30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moignon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conditionner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le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membre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sectionné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383" y="1209801"/>
            <a:ext cx="5509895" cy="9404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 spc="-25" b="1">
                <a:solidFill>
                  <a:srgbClr val="617C9A"/>
                </a:solidFill>
                <a:latin typeface="Cambria"/>
                <a:cs typeface="Cambria"/>
              </a:rPr>
              <a:t>2)</a:t>
            </a:r>
            <a:r>
              <a:rPr dirty="0" sz="2100" spc="2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000" spc="2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617C9A"/>
                </a:solidFill>
                <a:latin typeface="Cambria"/>
                <a:cs typeface="Cambria"/>
              </a:rPr>
              <a:t>présente</a:t>
            </a:r>
            <a:r>
              <a:rPr dirty="0" sz="2000" spc="2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plaie</a:t>
            </a:r>
            <a:r>
              <a:rPr dirty="0" sz="20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617C9A"/>
                </a:solidFill>
                <a:latin typeface="Cambria"/>
                <a:cs typeface="Cambria"/>
              </a:rPr>
              <a:t>au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5" b="1">
                <a:solidFill>
                  <a:srgbClr val="617C9A"/>
                </a:solidFill>
                <a:latin typeface="Cambria"/>
                <a:cs typeface="Cambria"/>
              </a:rPr>
              <a:t>thorax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r>
              <a:rPr dirty="0" sz="2000" spc="-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Position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assise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laisser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plaie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l’air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libre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383" y="3037458"/>
            <a:ext cx="5580380" cy="942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70" b="1">
                <a:solidFill>
                  <a:srgbClr val="617C9A"/>
                </a:solidFill>
                <a:latin typeface="Cambria"/>
                <a:cs typeface="Cambria"/>
              </a:rPr>
              <a:t>3)</a:t>
            </a:r>
            <a:r>
              <a:rPr dirty="0" sz="20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617C9A"/>
                </a:solidFill>
                <a:latin typeface="Cambria"/>
                <a:cs typeface="Cambria"/>
              </a:rPr>
              <a:t>victime</a:t>
            </a:r>
            <a:r>
              <a:rPr dirty="0" sz="2000" spc="1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617C9A"/>
                </a:solidFill>
                <a:latin typeface="Cambria"/>
                <a:cs typeface="Cambria"/>
              </a:rPr>
              <a:t>présente</a:t>
            </a:r>
            <a:r>
              <a:rPr dirty="0" sz="20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plaie</a:t>
            </a:r>
            <a:r>
              <a:rPr dirty="0" sz="2000" spc="4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617C9A"/>
                </a:solidFill>
                <a:latin typeface="Cambria"/>
                <a:cs typeface="Cambria"/>
              </a:rPr>
              <a:t>au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617C9A"/>
                </a:solidFill>
                <a:latin typeface="Cambria"/>
                <a:cs typeface="Cambria"/>
              </a:rPr>
              <a:t>ventre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r>
              <a:rPr dirty="0" sz="2000" spc="1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Position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allongée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sur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dos,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jambes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repliées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383" y="4866894"/>
            <a:ext cx="558609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70" b="1">
                <a:solidFill>
                  <a:srgbClr val="617C9A"/>
                </a:solidFill>
                <a:latin typeface="Cambria"/>
                <a:cs typeface="Cambria"/>
              </a:rPr>
              <a:t>4)</a:t>
            </a:r>
            <a:r>
              <a:rPr dirty="0" sz="2000" spc="4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 b="1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vict</a:t>
            </a:r>
            <a:r>
              <a:rPr dirty="0" sz="2000" spc="5" b="1">
                <a:solidFill>
                  <a:srgbClr val="617C9A"/>
                </a:solidFill>
                <a:latin typeface="Cambria"/>
                <a:cs typeface="Cambria"/>
              </a:rPr>
              <a:t>i</a:t>
            </a:r>
            <a:r>
              <a:rPr dirty="0" sz="2000" spc="-45" b="1">
                <a:solidFill>
                  <a:srgbClr val="617C9A"/>
                </a:solidFill>
                <a:latin typeface="Cambria"/>
                <a:cs typeface="Cambria"/>
              </a:rPr>
              <a:t>m</a:t>
            </a:r>
            <a:r>
              <a:rPr dirty="0" sz="2000" spc="-25" b="1">
                <a:solidFill>
                  <a:srgbClr val="617C9A"/>
                </a:solidFill>
                <a:latin typeface="Cambria"/>
                <a:cs typeface="Cambria"/>
              </a:rPr>
              <a:t>e</a:t>
            </a:r>
            <a:r>
              <a:rPr dirty="0" sz="2000" spc="1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5" b="1">
                <a:solidFill>
                  <a:srgbClr val="617C9A"/>
                </a:solidFill>
                <a:latin typeface="Cambria"/>
                <a:cs typeface="Cambria"/>
              </a:rPr>
              <a:t>prés</a:t>
            </a:r>
            <a:r>
              <a:rPr dirty="0" sz="2000" spc="-50" b="1">
                <a:solidFill>
                  <a:srgbClr val="617C9A"/>
                </a:solidFill>
                <a:latin typeface="Cambria"/>
                <a:cs typeface="Cambria"/>
              </a:rPr>
              <a:t>e</a:t>
            </a:r>
            <a:r>
              <a:rPr dirty="0" sz="2000" spc="-40" b="1">
                <a:solidFill>
                  <a:srgbClr val="617C9A"/>
                </a:solidFill>
                <a:latin typeface="Cambria"/>
                <a:cs typeface="Cambria"/>
              </a:rPr>
              <a:t>nte</a:t>
            </a:r>
            <a:r>
              <a:rPr dirty="0" sz="20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7C9A"/>
                </a:solidFill>
                <a:latin typeface="Cambria"/>
                <a:cs typeface="Cambria"/>
              </a:rPr>
              <a:t>pla</a:t>
            </a:r>
            <a:r>
              <a:rPr dirty="0" sz="2000" spc="-15" b="1">
                <a:solidFill>
                  <a:srgbClr val="617C9A"/>
                </a:solidFill>
                <a:latin typeface="Cambria"/>
                <a:cs typeface="Cambria"/>
              </a:rPr>
              <a:t>ie</a:t>
            </a:r>
            <a:r>
              <a:rPr dirty="0" sz="2000" spc="3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70" b="1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5" b="1">
                <a:solidFill>
                  <a:srgbClr val="617C9A"/>
                </a:solidFill>
                <a:latin typeface="Cambria"/>
                <a:cs typeface="Cambria"/>
              </a:rPr>
              <a:t>l’œil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50">
              <a:latin typeface="Cambria"/>
              <a:cs typeface="Cambria"/>
            </a:endParaRPr>
          </a:p>
          <a:p>
            <a:pPr marL="355600" marR="5080">
              <a:lnSpc>
                <a:spcPct val="100000"/>
              </a:lnSpc>
            </a:pPr>
            <a:r>
              <a:rPr dirty="0" sz="2000" spc="60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Allonger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lui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recommandant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 spc="-4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fermer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5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yeux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possible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maintenant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sa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tête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mains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5507" y="4892040"/>
            <a:ext cx="1847088" cy="12496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6876" y="186309"/>
            <a:ext cx="57664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85"/>
              <a:t> </a:t>
            </a:r>
            <a:r>
              <a:rPr dirty="0" u="none" spc="-15"/>
              <a:t>victime</a:t>
            </a:r>
            <a:r>
              <a:rPr dirty="0" u="none" spc="85"/>
              <a:t> </a:t>
            </a:r>
            <a:r>
              <a:rPr dirty="0" u="none" spc="-70"/>
              <a:t>présente</a:t>
            </a:r>
            <a:r>
              <a:rPr dirty="0" u="none" spc="90"/>
              <a:t> </a:t>
            </a:r>
            <a:r>
              <a:rPr dirty="0" u="none" spc="-20"/>
              <a:t>une</a:t>
            </a:r>
            <a:r>
              <a:rPr dirty="0" u="none" spc="100"/>
              <a:t> </a:t>
            </a:r>
            <a:r>
              <a:rPr dirty="0" u="none" spc="-10"/>
              <a:t>plaie</a:t>
            </a:r>
            <a:r>
              <a:rPr dirty="0" u="none" spc="80"/>
              <a:t> </a:t>
            </a:r>
            <a:r>
              <a:rPr dirty="0" u="none" spc="-50"/>
              <a:t>grave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075" y="45719"/>
            <a:ext cx="906869" cy="9052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4343" y="57889"/>
            <a:ext cx="882395" cy="88091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307196" y="812291"/>
            <a:ext cx="2665095" cy="3888740"/>
            <a:chOff x="8307196" y="812291"/>
            <a:chExt cx="2665095" cy="38887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6793" y="812291"/>
              <a:ext cx="2187093" cy="21275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196" y="2815590"/>
              <a:ext cx="2664802" cy="18850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741" y="126873"/>
            <a:ext cx="33769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30"/>
              <a:t>La</a:t>
            </a:r>
            <a:r>
              <a:rPr dirty="0" spc="75"/>
              <a:t> </a:t>
            </a:r>
            <a:r>
              <a:rPr dirty="0" spc="-15"/>
              <a:t>victime</a:t>
            </a:r>
            <a:r>
              <a:rPr dirty="0" spc="85"/>
              <a:t> </a:t>
            </a:r>
            <a:r>
              <a:rPr dirty="0" spc="-70"/>
              <a:t>se</a:t>
            </a:r>
            <a:r>
              <a:rPr dirty="0" spc="70"/>
              <a:t> </a:t>
            </a:r>
            <a:r>
              <a:rPr dirty="0" spc="-5"/>
              <a:t>plaint</a:t>
            </a:r>
            <a:r>
              <a:rPr dirty="0" spc="85"/>
              <a:t> </a:t>
            </a:r>
            <a:r>
              <a:rPr dirty="0" spc="-85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754" y="980693"/>
            <a:ext cx="8265159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130" b="1">
                <a:solidFill>
                  <a:srgbClr val="EE7937"/>
                </a:solidFill>
                <a:latin typeface="Cambria"/>
                <a:cs typeface="Cambria"/>
              </a:rPr>
              <a:t>De</a:t>
            </a:r>
            <a:r>
              <a:rPr dirty="0" sz="2800" spc="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45" b="1">
                <a:solidFill>
                  <a:srgbClr val="EE7937"/>
                </a:solidFill>
                <a:latin typeface="Cambria"/>
                <a:cs typeface="Cambria"/>
              </a:rPr>
              <a:t>brûlures</a:t>
            </a:r>
            <a:endParaRPr sz="28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85" b="1">
                <a:solidFill>
                  <a:srgbClr val="EE7937"/>
                </a:solidFill>
                <a:latin typeface="Cambria"/>
                <a:cs typeface="Cambria"/>
              </a:rPr>
              <a:t>D’une</a:t>
            </a:r>
            <a:r>
              <a:rPr dirty="0" sz="2800" spc="9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EE7937"/>
                </a:solidFill>
                <a:latin typeface="Cambria"/>
                <a:cs typeface="Cambria"/>
              </a:rPr>
              <a:t>douleur</a:t>
            </a:r>
            <a:r>
              <a:rPr dirty="0" sz="2800" spc="11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40" b="1">
                <a:solidFill>
                  <a:srgbClr val="EE7937"/>
                </a:solidFill>
                <a:latin typeface="Cambria"/>
                <a:cs typeface="Cambria"/>
              </a:rPr>
              <a:t>empêchant</a:t>
            </a:r>
            <a:r>
              <a:rPr dirty="0" sz="2800" spc="10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70" b="1">
                <a:solidFill>
                  <a:srgbClr val="EE7937"/>
                </a:solidFill>
                <a:latin typeface="Cambria"/>
                <a:cs typeface="Cambria"/>
              </a:rPr>
              <a:t>certains</a:t>
            </a:r>
            <a:r>
              <a:rPr dirty="0" sz="2800" spc="7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EE7937"/>
                </a:solidFill>
                <a:latin typeface="Cambria"/>
                <a:cs typeface="Cambria"/>
              </a:rPr>
              <a:t>mouvements</a:t>
            </a:r>
            <a:endParaRPr sz="2800">
              <a:latin typeface="Cambria"/>
              <a:cs typeface="Cambria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85" b="1">
                <a:solidFill>
                  <a:srgbClr val="EE7937"/>
                </a:solidFill>
                <a:latin typeface="Cambria"/>
                <a:cs typeface="Cambria"/>
              </a:rPr>
              <a:t>D’une</a:t>
            </a:r>
            <a:r>
              <a:rPr dirty="0" sz="2800" spc="10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10" b="1">
                <a:solidFill>
                  <a:srgbClr val="EE7937"/>
                </a:solidFill>
                <a:latin typeface="Cambria"/>
                <a:cs typeface="Cambria"/>
              </a:rPr>
              <a:t>plaie</a:t>
            </a:r>
            <a:r>
              <a:rPr dirty="0" sz="2800" spc="9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40" b="1">
                <a:solidFill>
                  <a:srgbClr val="EE7937"/>
                </a:solidFill>
                <a:latin typeface="Cambria"/>
                <a:cs typeface="Cambria"/>
              </a:rPr>
              <a:t>qui</a:t>
            </a:r>
            <a:r>
              <a:rPr dirty="0" sz="2800" spc="10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35" b="1">
                <a:solidFill>
                  <a:srgbClr val="EE7937"/>
                </a:solidFill>
                <a:latin typeface="Cambria"/>
                <a:cs typeface="Cambria"/>
              </a:rPr>
              <a:t>ne</a:t>
            </a:r>
            <a:r>
              <a:rPr dirty="0" sz="2800" spc="8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EE7937"/>
                </a:solidFill>
                <a:latin typeface="Cambria"/>
                <a:cs typeface="Cambria"/>
              </a:rPr>
              <a:t>saigne</a:t>
            </a:r>
            <a:r>
              <a:rPr dirty="0" sz="2800" spc="9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35" b="1">
                <a:solidFill>
                  <a:srgbClr val="EE7937"/>
                </a:solidFill>
                <a:latin typeface="Cambria"/>
                <a:cs typeface="Cambria"/>
              </a:rPr>
              <a:t>pas</a:t>
            </a:r>
            <a:r>
              <a:rPr dirty="0" sz="2800" spc="8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EE7937"/>
                </a:solidFill>
                <a:latin typeface="Cambria"/>
                <a:cs typeface="Cambria"/>
              </a:rPr>
              <a:t>abondamment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216" y="3199891"/>
            <a:ext cx="10400030" cy="2580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0780">
              <a:lnSpc>
                <a:spcPct val="100000"/>
              </a:lnSpc>
              <a:spcBef>
                <a:spcPts val="100"/>
              </a:spcBef>
              <a:tabLst>
                <a:tab pos="3582670" algn="l"/>
              </a:tabLst>
            </a:pPr>
            <a:r>
              <a:rPr dirty="0" u="heavy" sz="2400" spc="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Conduite</a:t>
            </a:r>
            <a:r>
              <a:rPr dirty="0" u="heavy" sz="2400" spc="8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à</a:t>
            </a:r>
            <a:r>
              <a:rPr dirty="0" u="heavy" sz="24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tenir	</a:t>
            </a:r>
            <a:r>
              <a:rPr dirty="0" u="heavy" sz="24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heavy" sz="2400" spc="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heavy" sz="2400" spc="5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heavy" sz="2400" spc="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heavy" sz="24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  <a:tab pos="1687195" algn="l"/>
                <a:tab pos="2053589" algn="l"/>
                <a:tab pos="3702050" algn="l"/>
                <a:tab pos="4138295" algn="l"/>
                <a:tab pos="4504055" algn="l"/>
                <a:tab pos="5560060" algn="l"/>
                <a:tab pos="5933440" algn="l"/>
                <a:tab pos="7034530" algn="l"/>
                <a:tab pos="7320915" algn="l"/>
                <a:tab pos="8662035" algn="l"/>
                <a:tab pos="9148445" algn="l"/>
                <a:tab pos="10079355" algn="l"/>
              </a:tabLst>
            </a:pPr>
            <a:r>
              <a:rPr dirty="0" sz="2100" spc="150">
                <a:solidFill>
                  <a:srgbClr val="575757"/>
                </a:solidFill>
                <a:latin typeface="Cambria"/>
                <a:cs typeface="Cambria"/>
              </a:rPr>
              <a:t>Chercher	</a:t>
            </a: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la	</a:t>
            </a:r>
            <a:r>
              <a:rPr dirty="0" sz="2100" spc="95">
                <a:solidFill>
                  <a:srgbClr val="575757"/>
                </a:solidFill>
                <a:latin typeface="Cambria"/>
                <a:cs typeface="Cambria"/>
              </a:rPr>
              <a:t>coopération	de	</a:t>
            </a: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la	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victime	</a:t>
            </a:r>
            <a:r>
              <a:rPr dirty="0" sz="2100" spc="80">
                <a:solidFill>
                  <a:srgbClr val="575757"/>
                </a:solidFill>
                <a:latin typeface="Cambria"/>
                <a:cs typeface="Cambria"/>
              </a:rPr>
              <a:t>et	</a:t>
            </a:r>
            <a:r>
              <a:rPr dirty="0" sz="2100" spc="75">
                <a:solidFill>
                  <a:srgbClr val="575757"/>
                </a:solidFill>
                <a:latin typeface="Cambria"/>
                <a:cs typeface="Cambria"/>
              </a:rPr>
              <a:t>l’inciter	</a:t>
            </a:r>
            <a:r>
              <a:rPr dirty="0" sz="2100" spc="190">
                <a:solidFill>
                  <a:srgbClr val="575757"/>
                </a:solidFill>
                <a:latin typeface="Cambria"/>
                <a:cs typeface="Cambria"/>
              </a:rPr>
              <a:t>à	</a:t>
            </a:r>
            <a:r>
              <a:rPr dirty="0" sz="2100" spc="100">
                <a:solidFill>
                  <a:srgbClr val="575757"/>
                </a:solidFill>
                <a:latin typeface="Cambria"/>
                <a:cs typeface="Cambria"/>
              </a:rPr>
              <a:t>pratiquer	les	</a:t>
            </a:r>
            <a:r>
              <a:rPr dirty="0" sz="2100" spc="110">
                <a:solidFill>
                  <a:srgbClr val="575757"/>
                </a:solidFill>
                <a:latin typeface="Cambria"/>
                <a:cs typeface="Cambria"/>
              </a:rPr>
              <a:t>gestes	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endParaRPr sz="21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100" spc="140">
                <a:solidFill>
                  <a:srgbClr val="575757"/>
                </a:solidFill>
                <a:latin typeface="Cambria"/>
                <a:cs typeface="Cambria"/>
              </a:rPr>
              <a:t>secours</a:t>
            </a:r>
            <a:r>
              <a:rPr dirty="0" sz="2100" spc="170">
                <a:solidFill>
                  <a:srgbClr val="575757"/>
                </a:solidFill>
                <a:latin typeface="Cambria"/>
                <a:cs typeface="Cambria"/>
              </a:rPr>
              <a:t> sur</a:t>
            </a:r>
            <a:r>
              <a:rPr dirty="0" sz="2100" spc="2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20">
                <a:solidFill>
                  <a:srgbClr val="575757"/>
                </a:solidFill>
                <a:latin typeface="Cambria"/>
                <a:cs typeface="Cambria"/>
              </a:rPr>
              <a:t>elle-même.</a:t>
            </a:r>
            <a:r>
              <a:rPr dirty="0" sz="2100" spc="1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9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100" spc="20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60">
                <a:solidFill>
                  <a:srgbClr val="575757"/>
                </a:solidFill>
                <a:latin typeface="Cambria"/>
                <a:cs typeface="Cambria"/>
              </a:rPr>
              <a:t>elle</a:t>
            </a:r>
            <a:r>
              <a:rPr dirty="0" sz="2100" spc="20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40">
                <a:solidFill>
                  <a:srgbClr val="575757"/>
                </a:solidFill>
                <a:latin typeface="Cambria"/>
                <a:cs typeface="Cambria"/>
              </a:rPr>
              <a:t>ne</a:t>
            </a:r>
            <a:r>
              <a:rPr dirty="0" sz="2100" spc="20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55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100" spc="20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40">
                <a:solidFill>
                  <a:srgbClr val="575757"/>
                </a:solidFill>
                <a:latin typeface="Cambria"/>
                <a:cs typeface="Cambria"/>
              </a:rPr>
              <a:t>peut</a:t>
            </a:r>
            <a:r>
              <a:rPr dirty="0" sz="2100" spc="19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90">
                <a:solidFill>
                  <a:srgbClr val="575757"/>
                </a:solidFill>
                <a:latin typeface="Cambria"/>
                <a:cs typeface="Cambria"/>
              </a:rPr>
              <a:t>pas,</a:t>
            </a:r>
            <a:r>
              <a:rPr dirty="0" sz="2100" spc="19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réaliser</a:t>
            </a:r>
            <a:r>
              <a:rPr dirty="0" sz="2100" spc="1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05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100" spc="20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gestes</a:t>
            </a:r>
            <a:r>
              <a:rPr dirty="0" sz="2100" spc="1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0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100" spc="19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100" spc="155">
                <a:solidFill>
                  <a:srgbClr val="575757"/>
                </a:solidFill>
                <a:latin typeface="Cambria"/>
                <a:cs typeface="Cambria"/>
              </a:rPr>
              <a:t>secours,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mbria"/>
              <a:cs typeface="Cambria"/>
            </a:endParaRPr>
          </a:p>
          <a:p>
            <a:pPr marL="355600" marR="5080" indent="-342900">
              <a:lnSpc>
                <a:spcPts val="2470"/>
              </a:lnSpc>
              <a:buFont typeface="Courier New"/>
              <a:buChar char="o"/>
              <a:tabLst>
                <a:tab pos="355600" algn="l"/>
                <a:tab pos="1746885" algn="l"/>
                <a:tab pos="2124710" algn="l"/>
                <a:tab pos="3194685" algn="l"/>
                <a:tab pos="3493770" algn="l"/>
                <a:tab pos="4731385" algn="l"/>
                <a:tab pos="5509895" algn="l"/>
                <a:tab pos="6704965" algn="l"/>
                <a:tab pos="7432040" algn="l"/>
                <a:tab pos="8284209" algn="l"/>
                <a:tab pos="8759825" algn="l"/>
                <a:tab pos="9486900" algn="l"/>
              </a:tabLst>
            </a:pP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Surveil</a:t>
            </a:r>
            <a:r>
              <a:rPr dirty="0" sz="2100" spc="50">
                <a:solidFill>
                  <a:srgbClr val="575757"/>
                </a:solidFill>
                <a:latin typeface="Cambria"/>
                <a:cs typeface="Cambria"/>
              </a:rPr>
              <a:t>l</a:t>
            </a:r>
            <a:r>
              <a:rPr dirty="0" sz="2100" spc="75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2100" spc="55">
                <a:solidFill>
                  <a:srgbClr val="575757"/>
                </a:solidFill>
                <a:latin typeface="Cambria"/>
                <a:cs typeface="Cambria"/>
              </a:rPr>
              <a:t>r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70">
                <a:solidFill>
                  <a:srgbClr val="575757"/>
                </a:solidFill>
                <a:latin typeface="Cambria"/>
                <a:cs typeface="Cambria"/>
              </a:rPr>
              <a:t>l</a:t>
            </a:r>
            <a:r>
              <a:rPr dirty="0" sz="2100" spc="160">
                <a:solidFill>
                  <a:srgbClr val="575757"/>
                </a:solidFill>
                <a:latin typeface="Cambria"/>
                <a:cs typeface="Cambria"/>
              </a:rPr>
              <a:t>a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85">
                <a:solidFill>
                  <a:srgbClr val="575757"/>
                </a:solidFill>
                <a:latin typeface="Cambria"/>
                <a:cs typeface="Cambria"/>
              </a:rPr>
              <a:t>vic</a:t>
            </a:r>
            <a:r>
              <a:rPr dirty="0" sz="2100" spc="55">
                <a:solidFill>
                  <a:srgbClr val="575757"/>
                </a:solidFill>
                <a:latin typeface="Cambria"/>
                <a:cs typeface="Cambria"/>
              </a:rPr>
              <a:t>t</a:t>
            </a:r>
            <a:r>
              <a:rPr dirty="0" sz="2100" spc="65">
                <a:solidFill>
                  <a:srgbClr val="575757"/>
                </a:solidFill>
                <a:latin typeface="Cambria"/>
                <a:cs typeface="Cambria"/>
              </a:rPr>
              <a:t>i</a:t>
            </a:r>
            <a:r>
              <a:rPr dirty="0" sz="2100" spc="185">
                <a:solidFill>
                  <a:srgbClr val="575757"/>
                </a:solidFill>
                <a:latin typeface="Cambria"/>
                <a:cs typeface="Cambria"/>
              </a:rPr>
              <a:t>m</a:t>
            </a:r>
            <a:r>
              <a:rPr dirty="0" sz="2100" spc="65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190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140">
                <a:solidFill>
                  <a:srgbClr val="575757"/>
                </a:solidFill>
                <a:latin typeface="Cambria"/>
                <a:cs typeface="Cambria"/>
              </a:rPr>
              <a:t>distan</a:t>
            </a:r>
            <a:r>
              <a:rPr dirty="0" sz="2100" spc="125">
                <a:solidFill>
                  <a:srgbClr val="575757"/>
                </a:solidFill>
                <a:latin typeface="Cambria"/>
                <a:cs typeface="Cambria"/>
              </a:rPr>
              <a:t>c</a:t>
            </a:r>
            <a:r>
              <a:rPr dirty="0" sz="2100" spc="65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185">
                <a:solidFill>
                  <a:srgbClr val="575757"/>
                </a:solidFill>
                <a:latin typeface="Cambria"/>
                <a:cs typeface="Cambria"/>
              </a:rPr>
              <a:t>dan</a:t>
            </a:r>
            <a:r>
              <a:rPr dirty="0" sz="2100" spc="155">
                <a:solidFill>
                  <a:srgbClr val="575757"/>
                </a:solidFill>
                <a:latin typeface="Cambria"/>
                <a:cs typeface="Cambria"/>
              </a:rPr>
              <a:t>s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30">
                <a:solidFill>
                  <a:srgbClr val="575757"/>
                </a:solidFill>
                <a:latin typeface="Cambria"/>
                <a:cs typeface="Cambria"/>
              </a:rPr>
              <a:t>l</a:t>
            </a:r>
            <a:r>
              <a:rPr dirty="0" sz="2100" spc="10">
                <a:solidFill>
                  <a:srgbClr val="575757"/>
                </a:solidFill>
                <a:latin typeface="Cambria"/>
                <a:cs typeface="Cambria"/>
              </a:rPr>
              <a:t>’</a:t>
            </a: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atte</a:t>
            </a:r>
            <a:r>
              <a:rPr dirty="0" sz="2100" spc="170">
                <a:solidFill>
                  <a:srgbClr val="575757"/>
                </a:solidFill>
                <a:latin typeface="Cambria"/>
                <a:cs typeface="Cambria"/>
              </a:rPr>
              <a:t>n</a:t>
            </a:r>
            <a:r>
              <a:rPr dirty="0" sz="2100" spc="75">
                <a:solidFill>
                  <a:srgbClr val="575757"/>
                </a:solidFill>
                <a:latin typeface="Cambria"/>
                <a:cs typeface="Cambria"/>
              </a:rPr>
              <a:t>te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d</a:t>
            </a:r>
            <a:r>
              <a:rPr dirty="0" sz="2100" spc="45">
                <a:solidFill>
                  <a:srgbClr val="575757"/>
                </a:solidFill>
                <a:latin typeface="Cambria"/>
                <a:cs typeface="Cambria"/>
              </a:rPr>
              <a:t>’</a:t>
            </a:r>
            <a:r>
              <a:rPr dirty="0" sz="2100" spc="250">
                <a:solidFill>
                  <a:srgbClr val="575757"/>
                </a:solidFill>
                <a:latin typeface="Cambria"/>
                <a:cs typeface="Cambria"/>
              </a:rPr>
              <a:t>u</a:t>
            </a:r>
            <a:r>
              <a:rPr dirty="0" sz="2100" spc="210">
                <a:solidFill>
                  <a:srgbClr val="575757"/>
                </a:solidFill>
                <a:latin typeface="Cambria"/>
                <a:cs typeface="Cambria"/>
              </a:rPr>
              <a:t>n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40">
                <a:solidFill>
                  <a:srgbClr val="575757"/>
                </a:solidFill>
                <a:latin typeface="Cambria"/>
                <a:cs typeface="Cambria"/>
              </a:rPr>
              <a:t>r</a:t>
            </a:r>
            <a:r>
              <a:rPr dirty="0" sz="2100" spc="75">
                <a:solidFill>
                  <a:srgbClr val="575757"/>
                </a:solidFill>
                <a:latin typeface="Cambria"/>
                <a:cs typeface="Cambria"/>
              </a:rPr>
              <a:t>e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l</a:t>
            </a:r>
            <a:r>
              <a:rPr dirty="0" sz="2100" spc="145">
                <a:solidFill>
                  <a:srgbClr val="575757"/>
                </a:solidFill>
                <a:latin typeface="Cambria"/>
                <a:cs typeface="Cambria"/>
              </a:rPr>
              <a:t>a</a:t>
            </a:r>
            <a:r>
              <a:rPr dirty="0" sz="2100" spc="114">
                <a:solidFill>
                  <a:srgbClr val="575757"/>
                </a:solidFill>
                <a:latin typeface="Cambria"/>
                <a:cs typeface="Cambria"/>
              </a:rPr>
              <a:t>is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155">
                <a:solidFill>
                  <a:srgbClr val="575757"/>
                </a:solidFill>
                <a:latin typeface="Cambria"/>
                <a:cs typeface="Cambria"/>
              </a:rPr>
              <a:t>o</a:t>
            </a:r>
            <a:r>
              <a:rPr dirty="0" sz="2100" spc="165">
                <a:solidFill>
                  <a:srgbClr val="575757"/>
                </a:solidFill>
                <a:latin typeface="Cambria"/>
                <a:cs typeface="Cambria"/>
              </a:rPr>
              <a:t>u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90">
                <a:solidFill>
                  <a:srgbClr val="575757"/>
                </a:solidFill>
                <a:latin typeface="Cambria"/>
                <a:cs typeface="Cambria"/>
              </a:rPr>
              <a:t>d</a:t>
            </a:r>
            <a:r>
              <a:rPr dirty="0" sz="2100" spc="45">
                <a:solidFill>
                  <a:srgbClr val="575757"/>
                </a:solidFill>
                <a:latin typeface="Cambria"/>
                <a:cs typeface="Cambria"/>
              </a:rPr>
              <a:t>’</a:t>
            </a:r>
            <a:r>
              <a:rPr dirty="0" sz="2100" spc="235">
                <a:solidFill>
                  <a:srgbClr val="575757"/>
                </a:solidFill>
                <a:latin typeface="Cambria"/>
                <a:cs typeface="Cambria"/>
              </a:rPr>
              <a:t>u</a:t>
            </a:r>
            <a:r>
              <a:rPr dirty="0" sz="2100" spc="240">
                <a:solidFill>
                  <a:srgbClr val="575757"/>
                </a:solidFill>
                <a:latin typeface="Cambria"/>
                <a:cs typeface="Cambria"/>
              </a:rPr>
              <a:t>n</a:t>
            </a:r>
            <a:r>
              <a:rPr dirty="0" sz="210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dirty="0" sz="2100" spc="130">
                <a:solidFill>
                  <a:srgbClr val="575757"/>
                </a:solidFill>
                <a:latin typeface="Cambria"/>
                <a:cs typeface="Cambria"/>
              </a:rPr>
              <a:t>conse</a:t>
            </a:r>
            <a:r>
              <a:rPr dirty="0" sz="2100" spc="60">
                <a:solidFill>
                  <a:srgbClr val="575757"/>
                </a:solidFill>
                <a:latin typeface="Cambria"/>
                <a:cs typeface="Cambria"/>
              </a:rPr>
              <a:t>i</a:t>
            </a:r>
            <a:r>
              <a:rPr dirty="0" sz="2100" spc="50">
                <a:solidFill>
                  <a:srgbClr val="575757"/>
                </a:solidFill>
                <a:latin typeface="Cambria"/>
                <a:cs typeface="Cambria"/>
              </a:rPr>
              <a:t>l  </a:t>
            </a:r>
            <a:r>
              <a:rPr dirty="0" sz="2100" spc="140">
                <a:solidFill>
                  <a:srgbClr val="575757"/>
                </a:solidFill>
                <a:latin typeface="Cambria"/>
                <a:cs typeface="Cambria"/>
              </a:rPr>
              <a:t>médical.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075" y="45719"/>
            <a:ext cx="906869" cy="9052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4343" y="57889"/>
            <a:ext cx="882395" cy="8809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62" y="3130295"/>
            <a:ext cx="940358" cy="5669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2185" y="148209"/>
            <a:ext cx="418465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99185" marR="5080" indent="-108712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75"/>
              <a:t> </a:t>
            </a:r>
            <a:r>
              <a:rPr dirty="0" u="none" spc="-15"/>
              <a:t>victime</a:t>
            </a:r>
            <a:r>
              <a:rPr dirty="0" u="none" spc="80"/>
              <a:t> </a:t>
            </a:r>
            <a:r>
              <a:rPr dirty="0" u="none" spc="-35"/>
              <a:t>ne</a:t>
            </a:r>
            <a:r>
              <a:rPr dirty="0" u="none" spc="65"/>
              <a:t> </a:t>
            </a:r>
            <a:r>
              <a:rPr dirty="0" u="none" spc="-45"/>
              <a:t>répond</a:t>
            </a:r>
            <a:r>
              <a:rPr dirty="0" u="none" spc="80"/>
              <a:t> </a:t>
            </a:r>
            <a:r>
              <a:rPr dirty="0" u="none" spc="-15"/>
              <a:t>pas, </a:t>
            </a:r>
            <a:r>
              <a:rPr dirty="0" u="none" spc="-600"/>
              <a:t> </a:t>
            </a:r>
            <a:r>
              <a:rPr dirty="0" u="none" spc="-30"/>
              <a:t>mais</a:t>
            </a:r>
            <a:r>
              <a:rPr dirty="0" u="none" spc="75"/>
              <a:t> </a:t>
            </a:r>
            <a:r>
              <a:rPr dirty="0" u="none" spc="-80"/>
              <a:t>respire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527" y="5210683"/>
            <a:ext cx="82289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75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mbria"/>
                <a:cs typeface="Cambria"/>
              </a:rPr>
              <a:t>Cas</a:t>
            </a:r>
            <a:r>
              <a:rPr dirty="0" u="sng" sz="2400" spc="45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40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mbria"/>
                <a:cs typeface="Cambria"/>
              </a:rPr>
              <a:t>particuliers</a:t>
            </a:r>
            <a:r>
              <a:rPr dirty="0" u="sng" sz="2400" spc="30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75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r>
              <a:rPr dirty="0" sz="2400" spc="-2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Mise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05">
                <a:solidFill>
                  <a:srgbClr val="575757"/>
                </a:solidFill>
                <a:latin typeface="Cambria"/>
                <a:cs typeface="Cambria"/>
              </a:rPr>
              <a:t>P.L.S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chez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nourrisson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qui</a:t>
            </a:r>
            <a:r>
              <a:rPr dirty="0" sz="2400" spc="9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575757"/>
                </a:solidFill>
                <a:latin typeface="Cambria"/>
                <a:cs typeface="Cambria"/>
              </a:rPr>
              <a:t>convulse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0267" y="2997707"/>
            <a:ext cx="3898391" cy="2054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16" y="85343"/>
            <a:ext cx="876346" cy="9098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5511" y="132563"/>
            <a:ext cx="822959" cy="8214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8606" y="1147572"/>
            <a:ext cx="940358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4527" y="1146809"/>
            <a:ext cx="7983220" cy="153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62910">
              <a:lnSpc>
                <a:spcPct val="100000"/>
              </a:lnSpc>
              <a:spcBef>
                <a:spcPts val="100"/>
              </a:spcBef>
            </a:pPr>
            <a:r>
              <a:rPr dirty="0" sz="2400" spc="110">
                <a:solidFill>
                  <a:srgbClr val="617C9A"/>
                </a:solidFill>
                <a:latin typeface="Cambria"/>
                <a:cs typeface="Cambria"/>
              </a:rPr>
              <a:t>Lui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617C9A"/>
                </a:solidFill>
                <a:latin typeface="Cambria"/>
                <a:cs typeface="Cambria"/>
              </a:rPr>
              <a:t>permettre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617C9A"/>
                </a:solidFill>
                <a:latin typeface="Cambria"/>
                <a:cs typeface="Cambria"/>
              </a:rPr>
              <a:t>continuer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617C9A"/>
                </a:solidFill>
                <a:latin typeface="Cambria"/>
                <a:cs typeface="Cambria"/>
              </a:rPr>
              <a:t>respirer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r>
              <a:rPr dirty="0" sz="2400" spc="1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Mise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position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575757"/>
                </a:solidFill>
                <a:latin typeface="Cambria"/>
                <a:cs typeface="Cambria"/>
              </a:rPr>
              <a:t>latérale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sécurité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5">
                <a:solidFill>
                  <a:srgbClr val="575757"/>
                </a:solidFill>
                <a:latin typeface="Cambria"/>
                <a:cs typeface="Cambria"/>
              </a:rPr>
              <a:t>(P.L.S)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164414"/>
            <a:ext cx="6259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75"/>
              <a:t> </a:t>
            </a:r>
            <a:r>
              <a:rPr dirty="0" u="none" spc="-15"/>
              <a:t>victime</a:t>
            </a:r>
            <a:r>
              <a:rPr dirty="0" u="none" spc="90"/>
              <a:t> </a:t>
            </a:r>
            <a:r>
              <a:rPr dirty="0" u="none" spc="-35"/>
              <a:t>ne</a:t>
            </a:r>
            <a:r>
              <a:rPr dirty="0" u="none" spc="80"/>
              <a:t> </a:t>
            </a:r>
            <a:r>
              <a:rPr dirty="0" u="none" spc="-45"/>
              <a:t>répond</a:t>
            </a:r>
            <a:r>
              <a:rPr dirty="0" u="none" spc="90"/>
              <a:t> </a:t>
            </a:r>
            <a:r>
              <a:rPr dirty="0" u="none" spc="-15"/>
              <a:t>pas,</a:t>
            </a:r>
            <a:r>
              <a:rPr dirty="0" u="none" spc="105"/>
              <a:t> </a:t>
            </a:r>
            <a:r>
              <a:rPr dirty="0" u="none" spc="-30"/>
              <a:t>mais</a:t>
            </a:r>
            <a:r>
              <a:rPr dirty="0" u="none" spc="75"/>
              <a:t> </a:t>
            </a:r>
            <a:r>
              <a:rPr dirty="0" u="none" spc="-85"/>
              <a:t>respire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16" y="85343"/>
            <a:ext cx="876346" cy="9098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5511" y="132563"/>
            <a:ext cx="822959" cy="8214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9" y="722331"/>
            <a:ext cx="685800" cy="5792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39952" y="2997707"/>
            <a:ext cx="3914140" cy="2337435"/>
            <a:chOff x="1139952" y="2997707"/>
            <a:chExt cx="3914140" cy="233743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952" y="2997707"/>
              <a:ext cx="3898391" cy="20543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05890" y="4104893"/>
              <a:ext cx="3634104" cy="1216025"/>
            </a:xfrm>
            <a:custGeom>
              <a:avLst/>
              <a:gdLst/>
              <a:ahLst/>
              <a:cxnLst/>
              <a:rect l="l" t="t" r="r" b="b"/>
              <a:pathLst>
                <a:path w="3634104" h="1216025">
                  <a:moveTo>
                    <a:pt x="0" y="88391"/>
                  </a:moveTo>
                  <a:lnTo>
                    <a:pt x="3633597" y="947292"/>
                  </a:lnTo>
                </a:path>
                <a:path w="3634104" h="1216025">
                  <a:moveTo>
                    <a:pt x="234696" y="1215516"/>
                  </a:moveTo>
                  <a:lnTo>
                    <a:pt x="314515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267703" y="3238881"/>
            <a:ext cx="432689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EE7937"/>
                </a:solidFill>
                <a:latin typeface="Wingdings"/>
                <a:cs typeface="Wingdings"/>
              </a:rPr>
              <a:t></a:t>
            </a:r>
            <a:r>
              <a:rPr dirty="0" sz="2000" spc="225">
                <a:solidFill>
                  <a:srgbClr val="EE7937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EE7937"/>
                </a:solidFill>
                <a:latin typeface="Cambria"/>
                <a:cs typeface="Cambria"/>
              </a:rPr>
              <a:t>Laisser</a:t>
            </a:r>
            <a:r>
              <a:rPr dirty="0" sz="2000" spc="2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EE7937"/>
                </a:solidFill>
                <a:latin typeface="Cambria"/>
                <a:cs typeface="Cambria"/>
              </a:rPr>
              <a:t>la</a:t>
            </a:r>
            <a:r>
              <a:rPr dirty="0" sz="2000" spc="4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EE7937"/>
                </a:solidFill>
                <a:latin typeface="Cambria"/>
                <a:cs typeface="Cambria"/>
              </a:rPr>
              <a:t>victime</a:t>
            </a:r>
            <a:r>
              <a:rPr dirty="0" sz="2000" spc="2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EE7937"/>
                </a:solidFill>
                <a:latin typeface="Cambria"/>
                <a:cs typeface="Cambria"/>
              </a:rPr>
              <a:t>sur</a:t>
            </a:r>
            <a:r>
              <a:rPr dirty="0" sz="2000" spc="4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EE7937"/>
                </a:solidFill>
                <a:latin typeface="Cambria"/>
                <a:cs typeface="Cambria"/>
              </a:rPr>
              <a:t>le</a:t>
            </a:r>
            <a:r>
              <a:rPr dirty="0" sz="2000" spc="4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EE7937"/>
                </a:solidFill>
                <a:latin typeface="Cambria"/>
                <a:cs typeface="Cambria"/>
              </a:rPr>
              <a:t>dos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</a:pPr>
            <a:r>
              <a:rPr dirty="0" sz="2000">
                <a:solidFill>
                  <a:srgbClr val="EE7937"/>
                </a:solidFill>
                <a:latin typeface="Wingdings"/>
                <a:cs typeface="Wingdings"/>
              </a:rPr>
              <a:t></a:t>
            </a:r>
            <a:r>
              <a:rPr dirty="0" sz="2000" spc="5">
                <a:solidFill>
                  <a:srgbClr val="EE7937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EE7937"/>
                </a:solidFill>
                <a:latin typeface="Cambria"/>
                <a:cs typeface="Cambria"/>
              </a:rPr>
              <a:t>Surveiller </a:t>
            </a:r>
            <a:r>
              <a:rPr dirty="0" sz="2000" spc="-50" b="1">
                <a:solidFill>
                  <a:srgbClr val="EE7937"/>
                </a:solidFill>
                <a:latin typeface="Cambria"/>
                <a:cs typeface="Cambria"/>
              </a:rPr>
              <a:t>sa </a:t>
            </a:r>
            <a:r>
              <a:rPr dirty="0" sz="2000" spc="-45" b="1">
                <a:solidFill>
                  <a:srgbClr val="EE7937"/>
                </a:solidFill>
                <a:latin typeface="Cambria"/>
                <a:cs typeface="Cambria"/>
              </a:rPr>
              <a:t>respiration </a:t>
            </a:r>
            <a:r>
              <a:rPr dirty="0" sz="2000" spc="-25" b="1">
                <a:solidFill>
                  <a:srgbClr val="EE7937"/>
                </a:solidFill>
                <a:latin typeface="Cambria"/>
                <a:cs typeface="Cambria"/>
              </a:rPr>
              <a:t>en </a:t>
            </a:r>
            <a:r>
              <a:rPr dirty="0" sz="2000" spc="-2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EE7937"/>
                </a:solidFill>
                <a:latin typeface="Cambria"/>
                <a:cs typeface="Cambria"/>
              </a:rPr>
              <a:t>regardant</a:t>
            </a:r>
            <a:r>
              <a:rPr dirty="0" sz="2000" spc="1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EE7937"/>
                </a:solidFill>
                <a:latin typeface="Cambria"/>
                <a:cs typeface="Cambria"/>
              </a:rPr>
              <a:t>son</a:t>
            </a:r>
            <a:r>
              <a:rPr dirty="0" sz="2000" spc="4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45" b="1">
                <a:solidFill>
                  <a:srgbClr val="EE7937"/>
                </a:solidFill>
                <a:latin typeface="Cambria"/>
                <a:cs typeface="Cambria"/>
              </a:rPr>
              <a:t>ventre</a:t>
            </a:r>
            <a:r>
              <a:rPr dirty="0" sz="2000" spc="3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65" b="1">
                <a:solidFill>
                  <a:srgbClr val="EE7937"/>
                </a:solidFill>
                <a:latin typeface="Cambria"/>
                <a:cs typeface="Cambria"/>
              </a:rPr>
              <a:t>et</a:t>
            </a:r>
            <a:r>
              <a:rPr dirty="0" sz="2000" spc="4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EE7937"/>
                </a:solidFill>
                <a:latin typeface="Cambria"/>
                <a:cs typeface="Cambria"/>
              </a:rPr>
              <a:t>sa</a:t>
            </a:r>
            <a:r>
              <a:rPr dirty="0" sz="2000" spc="5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EE7937"/>
                </a:solidFill>
                <a:latin typeface="Cambria"/>
                <a:cs typeface="Cambria"/>
              </a:rPr>
              <a:t>poitrine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1754" y="766698"/>
            <a:ext cx="7327900" cy="157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08225">
              <a:lnSpc>
                <a:spcPct val="100000"/>
              </a:lnSpc>
              <a:spcBef>
                <a:spcPts val="100"/>
              </a:spcBef>
            </a:pPr>
            <a:r>
              <a:rPr dirty="0" sz="2400" spc="110">
                <a:solidFill>
                  <a:srgbClr val="617C9A"/>
                </a:solidFill>
                <a:latin typeface="Cambria"/>
                <a:cs typeface="Cambria"/>
              </a:rPr>
              <a:t>Lui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617C9A"/>
                </a:solidFill>
                <a:latin typeface="Cambria"/>
                <a:cs typeface="Cambria"/>
              </a:rPr>
              <a:t>permettre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4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0">
                <a:solidFill>
                  <a:srgbClr val="617C9A"/>
                </a:solidFill>
                <a:latin typeface="Cambria"/>
                <a:cs typeface="Cambria"/>
              </a:rPr>
              <a:t>continuer</a:t>
            </a:r>
            <a:r>
              <a:rPr dirty="0" sz="2400" spc="8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4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617C9A"/>
                </a:solidFill>
                <a:latin typeface="Cambria"/>
                <a:cs typeface="Cambria"/>
              </a:rPr>
              <a:t>respirer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2433955" algn="l"/>
              </a:tabLst>
            </a:pPr>
            <a:r>
              <a:rPr dirty="0" u="heavy" sz="2400" spc="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Conduite</a:t>
            </a:r>
            <a:r>
              <a:rPr dirty="0" u="heavy" sz="2400" spc="8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8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à</a:t>
            </a:r>
            <a:r>
              <a:rPr dirty="0" u="heavy" sz="2400" spc="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tenir	</a:t>
            </a:r>
            <a:r>
              <a:rPr dirty="0" u="heavy" sz="24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heavy" sz="2400" spc="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3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heavy" sz="24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2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heavy" sz="2400" spc="5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heavy" sz="24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00" spc="-7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362" y="1882139"/>
            <a:ext cx="940358" cy="5669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1756918"/>
            <a:ext cx="11449050" cy="3973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69875" marR="5080" indent="-25781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270510" algn="l"/>
              </a:tabLst>
            </a:pP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 immédiatement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 les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secours</a:t>
            </a:r>
            <a:r>
              <a:rPr dirty="0" sz="2000" spc="-35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préférence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avec 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un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téléphone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portable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–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mode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haut-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parleur 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(le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service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secours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pourra ainsi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aider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SST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réalisation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R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éanimation </a:t>
            </a:r>
            <a:r>
              <a:rPr dirty="0" sz="2000" spc="75" b="1">
                <a:solidFill>
                  <a:srgbClr val="575757"/>
                </a:solidFill>
                <a:latin typeface="Cambria"/>
                <a:cs typeface="Cambria"/>
              </a:rPr>
              <a:t>C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ardio </a:t>
            </a:r>
            <a:r>
              <a:rPr dirty="0" sz="20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P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ulmonaire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–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RCP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-),</a:t>
            </a:r>
            <a:endParaRPr sz="2000">
              <a:latin typeface="Cambria"/>
              <a:cs typeface="Cambria"/>
            </a:endParaRPr>
          </a:p>
          <a:p>
            <a:pPr marL="229870" marR="4216400" indent="-217804">
              <a:lnSpc>
                <a:spcPct val="132800"/>
              </a:lnSpc>
              <a:spcBef>
                <a:spcPts val="1615"/>
              </a:spcBef>
              <a:buAutoNum type="arabicParenR"/>
              <a:tabLst>
                <a:tab pos="270510" algn="l"/>
              </a:tabLst>
            </a:pP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Réaliser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140" b="1">
                <a:solidFill>
                  <a:srgbClr val="575757"/>
                </a:solidFill>
                <a:latin typeface="Cambria"/>
                <a:cs typeface="Cambria"/>
              </a:rPr>
              <a:t>RCP </a:t>
            </a:r>
            <a:r>
              <a:rPr dirty="0" sz="2000" spc="-60" b="1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-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85" b="1">
                <a:solidFill>
                  <a:srgbClr val="575757"/>
                </a:solidFill>
                <a:latin typeface="Cambria"/>
                <a:cs typeface="Cambria"/>
              </a:rPr>
              <a:t>30</a:t>
            </a:r>
            <a:r>
              <a:rPr dirty="0" sz="2000" spc="-18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 b="1">
                <a:solidFill>
                  <a:srgbClr val="575757"/>
                </a:solidFill>
                <a:latin typeface="Cambria"/>
                <a:cs typeface="Cambria"/>
              </a:rPr>
              <a:t>Massages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cardiaques 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+ </a:t>
            </a:r>
            <a:r>
              <a:rPr dirty="0" sz="2000" spc="-185" b="1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-18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Insufflations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Compressions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thoraciques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Effectuer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0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poussées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verticales, </a:t>
            </a:r>
            <a:r>
              <a:rPr dirty="0" sz="2000" spc="-4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au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rythme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5">
                <a:solidFill>
                  <a:srgbClr val="575757"/>
                </a:solidFill>
                <a:latin typeface="Cambria"/>
                <a:cs typeface="Cambria"/>
              </a:rPr>
              <a:t>100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5">
                <a:solidFill>
                  <a:srgbClr val="575757"/>
                </a:solidFill>
                <a:latin typeface="Cambria"/>
                <a:cs typeface="Cambria"/>
              </a:rPr>
              <a:t>120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appuis/minute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lvl="1" marL="51625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Chez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l’adulte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5">
                <a:solidFill>
                  <a:srgbClr val="575757"/>
                </a:solidFill>
                <a:latin typeface="Cambria"/>
                <a:cs typeface="Cambria"/>
              </a:rPr>
              <a:t>(≥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8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ans)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5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6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cm,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massage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mains</a:t>
            </a:r>
            <a:endParaRPr sz="20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575757"/>
              </a:buClr>
              <a:buFont typeface="Arial"/>
              <a:buChar char="•"/>
            </a:pPr>
            <a:endParaRPr sz="2050">
              <a:latin typeface="Cambria"/>
              <a:cs typeface="Cambria"/>
            </a:endParaRPr>
          </a:p>
          <a:p>
            <a:pPr lvl="1" marL="516255" indent="-287020">
              <a:lnSpc>
                <a:spcPct val="100000"/>
              </a:lnSpc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Chez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l’enfant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(de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1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8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ans)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5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cm,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massage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1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main</a:t>
            </a:r>
            <a:endParaRPr sz="20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575757"/>
              </a:buClr>
              <a:buFont typeface="Arial"/>
              <a:buChar char="•"/>
            </a:pPr>
            <a:endParaRPr sz="2000">
              <a:latin typeface="Cambria"/>
              <a:cs typeface="Cambria"/>
            </a:endParaRPr>
          </a:p>
          <a:p>
            <a:pPr lvl="1" marL="516255" indent="-287020">
              <a:lnSpc>
                <a:spcPct val="100000"/>
              </a:lnSpc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Chez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nourrisson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(jusqu’à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1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575757"/>
                </a:solidFill>
                <a:latin typeface="Cambria"/>
                <a:cs typeface="Cambria"/>
              </a:rPr>
              <a:t>an)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4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cm,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massage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doigts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+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insufflations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bouche/nez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18931" y="2634995"/>
            <a:ext cx="3636645" cy="2811780"/>
            <a:chOff x="8218931" y="2634995"/>
            <a:chExt cx="3636645" cy="2811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4563" y="4178807"/>
              <a:ext cx="2199131" cy="1267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8587" y="2634995"/>
              <a:ext cx="1816607" cy="1501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931" y="2657855"/>
              <a:ext cx="1729739" cy="18242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736" y="28932"/>
            <a:ext cx="850392" cy="848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4590" y="67033"/>
            <a:ext cx="902297" cy="8992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6094" y="859487"/>
            <a:ext cx="742313" cy="53350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92729" y="45211"/>
            <a:ext cx="7195820" cy="1262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562735" marR="1554480">
              <a:lnSpc>
                <a:spcPct val="100000"/>
              </a:lnSpc>
              <a:spcBef>
                <a:spcPts val="95"/>
              </a:spcBef>
            </a:pPr>
            <a:r>
              <a:rPr dirty="0" u="none" spc="30"/>
              <a:t>La</a:t>
            </a:r>
            <a:r>
              <a:rPr dirty="0" u="none" spc="80"/>
              <a:t> </a:t>
            </a:r>
            <a:r>
              <a:rPr dirty="0" u="none" spc="-15"/>
              <a:t>victime</a:t>
            </a:r>
            <a:r>
              <a:rPr dirty="0" u="none" spc="80"/>
              <a:t> </a:t>
            </a:r>
            <a:r>
              <a:rPr dirty="0" u="none" spc="-35"/>
              <a:t>ne</a:t>
            </a:r>
            <a:r>
              <a:rPr dirty="0" u="none" spc="70"/>
              <a:t> </a:t>
            </a:r>
            <a:r>
              <a:rPr dirty="0" u="none" spc="-45"/>
              <a:t>répond</a:t>
            </a:r>
            <a:r>
              <a:rPr dirty="0" u="none" spc="80"/>
              <a:t> </a:t>
            </a:r>
            <a:r>
              <a:rPr dirty="0" u="none" spc="-40"/>
              <a:t>pas </a:t>
            </a:r>
            <a:r>
              <a:rPr dirty="0" u="none" spc="-600"/>
              <a:t> </a:t>
            </a:r>
            <a:r>
              <a:rPr dirty="0" u="none" spc="-90"/>
              <a:t>et</a:t>
            </a:r>
            <a:r>
              <a:rPr dirty="0" u="none" spc="85"/>
              <a:t> </a:t>
            </a:r>
            <a:r>
              <a:rPr dirty="0" u="none" spc="-35"/>
              <a:t>ne</a:t>
            </a:r>
            <a:r>
              <a:rPr dirty="0" u="none" spc="75"/>
              <a:t> </a:t>
            </a:r>
            <a:r>
              <a:rPr dirty="0" u="none" spc="-80"/>
              <a:t>respire</a:t>
            </a:r>
            <a:r>
              <a:rPr dirty="0" u="none" spc="85"/>
              <a:t> </a:t>
            </a:r>
            <a:r>
              <a:rPr dirty="0" u="none" spc="-40"/>
              <a:t>pas</a:t>
            </a: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u="none" sz="2400" spc="50" b="0">
                <a:solidFill>
                  <a:srgbClr val="617C9A"/>
                </a:solidFill>
                <a:latin typeface="Cambria"/>
                <a:cs typeface="Cambria"/>
              </a:rPr>
              <a:t>Assurer</a:t>
            </a:r>
            <a:r>
              <a:rPr dirty="0" u="none" sz="2400" spc="4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50" b="0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u="none" sz="2400" spc="7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10" b="0">
                <a:solidFill>
                  <a:srgbClr val="617C9A"/>
                </a:solidFill>
                <a:latin typeface="Cambria"/>
                <a:cs typeface="Cambria"/>
              </a:rPr>
              <a:t>respiration</a:t>
            </a:r>
            <a:r>
              <a:rPr dirty="0" u="none" sz="2400" spc="8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-25" b="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u="none" sz="2400" spc="7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50" b="0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u="none" sz="2400" spc="7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25" b="0">
                <a:solidFill>
                  <a:srgbClr val="617C9A"/>
                </a:solidFill>
                <a:latin typeface="Cambria"/>
                <a:cs typeface="Cambria"/>
              </a:rPr>
              <a:t>circulation</a:t>
            </a:r>
            <a:r>
              <a:rPr dirty="0" u="none" sz="2400" spc="7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10" b="0">
                <a:solidFill>
                  <a:srgbClr val="617C9A"/>
                </a:solidFill>
                <a:latin typeface="Cambria"/>
                <a:cs typeface="Cambria"/>
              </a:rPr>
              <a:t>artificielles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54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59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4686" y="2332192"/>
            <a:ext cx="1453300" cy="16706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45817" y="6106159"/>
            <a:ext cx="16465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04" b="1">
                <a:solidFill>
                  <a:srgbClr val="617C9A"/>
                </a:solidFill>
                <a:latin typeface="Cambria"/>
                <a:cs typeface="Cambria"/>
              </a:rPr>
              <a:t>GASP</a:t>
            </a:r>
            <a:r>
              <a:rPr dirty="0" sz="2000" spc="10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7C9A"/>
                </a:solidFill>
                <a:latin typeface="Wingdings"/>
                <a:cs typeface="Wingdings"/>
              </a:rPr>
              <a:t></a:t>
            </a:r>
            <a:r>
              <a:rPr dirty="0" sz="2000" spc="-45" b="1">
                <a:solidFill>
                  <a:srgbClr val="617C9A"/>
                </a:solidFill>
                <a:latin typeface="Times New Roman"/>
                <a:cs typeface="Times New Roman"/>
              </a:rPr>
              <a:t> </a:t>
            </a:r>
            <a:r>
              <a:rPr dirty="0" sz="2000" spc="140" b="1">
                <a:solidFill>
                  <a:srgbClr val="617C9A"/>
                </a:solidFill>
                <a:latin typeface="Cambria"/>
                <a:cs typeface="Cambria"/>
              </a:rPr>
              <a:t>RCP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406" y="792226"/>
            <a:ext cx="6915784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1800" spc="-25">
                <a:solidFill>
                  <a:srgbClr val="575757"/>
                </a:solidFill>
              </a:rPr>
              <a:t>3)</a:t>
            </a:r>
            <a:r>
              <a:rPr dirty="0" u="none" sz="1800" spc="170">
                <a:solidFill>
                  <a:srgbClr val="575757"/>
                </a:solidFill>
              </a:rPr>
              <a:t> </a:t>
            </a:r>
            <a:r>
              <a:rPr dirty="0" u="none" sz="2000" spc="-30">
                <a:solidFill>
                  <a:srgbClr val="575757"/>
                </a:solidFill>
              </a:rPr>
              <a:t>Poursuivre</a:t>
            </a:r>
            <a:r>
              <a:rPr dirty="0" u="none" sz="2000" spc="30">
                <a:solidFill>
                  <a:srgbClr val="575757"/>
                </a:solidFill>
              </a:rPr>
              <a:t> </a:t>
            </a:r>
            <a:r>
              <a:rPr dirty="0" u="none" sz="2000" spc="-15">
                <a:solidFill>
                  <a:srgbClr val="575757"/>
                </a:solidFill>
              </a:rPr>
              <a:t>les</a:t>
            </a:r>
            <a:r>
              <a:rPr dirty="0" u="none" sz="2000" spc="40">
                <a:solidFill>
                  <a:srgbClr val="575757"/>
                </a:solidFill>
              </a:rPr>
              <a:t> </a:t>
            </a:r>
            <a:r>
              <a:rPr dirty="0" u="none" sz="2000" spc="-25">
                <a:solidFill>
                  <a:srgbClr val="575757"/>
                </a:solidFill>
              </a:rPr>
              <a:t>compressions</a:t>
            </a:r>
            <a:r>
              <a:rPr dirty="0" u="none" sz="2000" spc="25">
                <a:solidFill>
                  <a:srgbClr val="575757"/>
                </a:solidFill>
              </a:rPr>
              <a:t> </a:t>
            </a:r>
            <a:r>
              <a:rPr dirty="0" u="none" sz="2000" spc="40" b="0">
                <a:solidFill>
                  <a:srgbClr val="575757"/>
                </a:solidFill>
                <a:latin typeface="Cambria"/>
                <a:cs typeface="Cambria"/>
              </a:rPr>
              <a:t>jusqu’à</a:t>
            </a:r>
            <a:r>
              <a:rPr dirty="0" u="none" sz="2000" spc="20" b="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u="none" sz="2000" spc="25" b="0">
                <a:solidFill>
                  <a:srgbClr val="575757"/>
                </a:solidFill>
                <a:latin typeface="Cambria"/>
                <a:cs typeface="Cambria"/>
              </a:rPr>
              <a:t>l’arrivée</a:t>
            </a:r>
            <a:r>
              <a:rPr dirty="0" u="none" sz="2000" spc="45" b="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u="none" sz="2000" spc="25" b="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u="none" sz="2000" spc="65" b="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u="none" sz="2000" spc="20" b="0">
                <a:solidFill>
                  <a:srgbClr val="575757"/>
                </a:solidFill>
                <a:latin typeface="Cambria"/>
                <a:cs typeface="Cambria"/>
              </a:rPr>
              <a:t>secours,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406" y="1402207"/>
            <a:ext cx="87572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65" b="1">
                <a:solidFill>
                  <a:srgbClr val="575757"/>
                </a:solidFill>
                <a:latin typeface="Cambria"/>
                <a:cs typeface="Cambria"/>
              </a:rPr>
              <a:t>4)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Mettre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place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65" b="1">
                <a:solidFill>
                  <a:srgbClr val="575757"/>
                </a:solidFill>
                <a:latin typeface="Cambria"/>
                <a:cs typeface="Cambria"/>
              </a:rPr>
              <a:t>DAE</a:t>
            </a:r>
            <a:r>
              <a:rPr dirty="0" sz="2000" spc="165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visible.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L’appareil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doit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575757"/>
                </a:solidFill>
                <a:latin typeface="Cambria"/>
                <a:cs typeface="Cambria"/>
              </a:rPr>
              <a:t>rester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allumé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place.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306" y="4178046"/>
            <a:ext cx="10380980" cy="18535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50800" marR="43180">
              <a:lnSpc>
                <a:spcPct val="99700"/>
              </a:lnSpc>
              <a:spcBef>
                <a:spcPts val="110"/>
              </a:spcBef>
            </a:pP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5) </a:t>
            </a:r>
            <a:r>
              <a:rPr dirty="0" sz="2000" spc="114" b="1">
                <a:solidFill>
                  <a:srgbClr val="575757"/>
                </a:solidFill>
                <a:latin typeface="Cambria"/>
                <a:cs typeface="Cambria"/>
              </a:rPr>
              <a:t>Si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un </a:t>
            </a:r>
            <a:r>
              <a:rPr dirty="0" sz="2000" spc="-55" b="1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baseline="25641" sz="1950" spc="-82" b="1">
                <a:solidFill>
                  <a:srgbClr val="575757"/>
                </a:solidFill>
                <a:latin typeface="Cambria"/>
                <a:cs typeface="Cambria"/>
              </a:rPr>
              <a:t>ème</a:t>
            </a:r>
            <a:r>
              <a:rPr dirty="0" baseline="25641" sz="1950" spc="27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45" b="1">
                <a:solidFill>
                  <a:srgbClr val="575757"/>
                </a:solidFill>
                <a:latin typeface="Cambria"/>
                <a:cs typeface="Cambria"/>
              </a:rPr>
              <a:t>SST </a:t>
            </a:r>
            <a:r>
              <a:rPr dirty="0" sz="2000" spc="-55" b="1">
                <a:solidFill>
                  <a:srgbClr val="575757"/>
                </a:solidFill>
                <a:latin typeface="Cambria"/>
                <a:cs typeface="Cambria"/>
              </a:rPr>
              <a:t>est</a:t>
            </a:r>
            <a:r>
              <a:rPr dirty="0" sz="2000" spc="3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présent</a:t>
            </a:r>
            <a:r>
              <a:rPr dirty="0" sz="2000" spc="-35">
                <a:solidFill>
                  <a:srgbClr val="575757"/>
                </a:solidFill>
                <a:latin typeface="Cambria"/>
                <a:cs typeface="Cambria"/>
              </a:rPr>
              <a:t>,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la </a:t>
            </a:r>
            <a:r>
              <a:rPr dirty="0" sz="2000" spc="155">
                <a:solidFill>
                  <a:srgbClr val="575757"/>
                </a:solidFill>
                <a:latin typeface="Cambria"/>
                <a:cs typeface="Cambria"/>
              </a:rPr>
              <a:t>RCP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se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pratique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000" spc="-15">
                <a:solidFill>
                  <a:srgbClr val="575757"/>
                </a:solidFill>
                <a:latin typeface="Cambria"/>
                <a:cs typeface="Cambria"/>
              </a:rPr>
              <a:t>2, </a:t>
            </a:r>
            <a:r>
              <a:rPr dirty="0" sz="2000" spc="70">
                <a:solidFill>
                  <a:srgbClr val="575757"/>
                </a:solidFill>
                <a:latin typeface="Cambria"/>
                <a:cs typeface="Cambria"/>
              </a:rPr>
              <a:t>l’un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réalise les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compressions, l’autre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les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insufflations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(</a:t>
            </a:r>
            <a:r>
              <a:rPr dirty="0" sz="2000" spc="20">
                <a:solidFill>
                  <a:srgbClr val="006FC0"/>
                </a:solidFill>
                <a:latin typeface="Cambria"/>
                <a:cs typeface="Cambria"/>
              </a:rPr>
              <a:t>uniquement </a:t>
            </a:r>
            <a:r>
              <a:rPr dirty="0" sz="2000" spc="35">
                <a:solidFill>
                  <a:srgbClr val="006FC0"/>
                </a:solidFill>
                <a:latin typeface="Cambria"/>
                <a:cs typeface="Cambria"/>
              </a:rPr>
              <a:t>chez </a:t>
            </a:r>
            <a:r>
              <a:rPr dirty="0" sz="2000" spc="30">
                <a:solidFill>
                  <a:srgbClr val="006FC0"/>
                </a:solidFill>
                <a:latin typeface="Cambria"/>
                <a:cs typeface="Cambria"/>
              </a:rPr>
              <a:t>l’enfant </a:t>
            </a:r>
            <a:r>
              <a:rPr dirty="0" sz="2000" spc="-20">
                <a:solidFill>
                  <a:srgbClr val="006FC0"/>
                </a:solidFill>
                <a:latin typeface="Cambria"/>
                <a:cs typeface="Cambria"/>
              </a:rPr>
              <a:t>et </a:t>
            </a:r>
            <a:r>
              <a:rPr dirty="0" sz="2000" spc="10">
                <a:solidFill>
                  <a:srgbClr val="006FC0"/>
                </a:solidFill>
                <a:latin typeface="Cambria"/>
                <a:cs typeface="Cambria"/>
              </a:rPr>
              <a:t>le nourrisson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).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Toutefois,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attention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au </a:t>
            </a:r>
            <a:r>
              <a:rPr dirty="0" sz="2000">
                <a:solidFill>
                  <a:srgbClr val="575757"/>
                </a:solidFill>
                <a:latin typeface="Cambria"/>
                <a:cs typeface="Cambria"/>
              </a:rPr>
              <a:t>respect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distanciation.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50800" marR="45720">
              <a:lnSpc>
                <a:spcPct val="100000"/>
              </a:lnSpc>
            </a:pP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Alterner</a:t>
            </a:r>
            <a:r>
              <a:rPr dirty="0" sz="2000" spc="21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2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575757"/>
                </a:solidFill>
                <a:latin typeface="Cambria"/>
                <a:cs typeface="Cambria"/>
              </a:rPr>
              <a:t>rôles</a:t>
            </a:r>
            <a:r>
              <a:rPr dirty="0" sz="2000" spc="21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40" b="1">
                <a:solidFill>
                  <a:srgbClr val="575757"/>
                </a:solidFill>
                <a:latin typeface="Cambria"/>
                <a:cs typeface="Cambria"/>
              </a:rPr>
              <a:t>toutes</a:t>
            </a:r>
            <a:r>
              <a:rPr dirty="0" sz="2000" spc="2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2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85" b="1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minutes,</a:t>
            </a:r>
            <a:r>
              <a:rPr dirty="0" sz="2000" spc="204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2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interrompant</a:t>
            </a:r>
            <a:r>
              <a:rPr dirty="0" sz="2000" spc="2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21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moins</a:t>
            </a:r>
            <a:r>
              <a:rPr dirty="0" sz="2000" spc="204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possible,</a:t>
            </a:r>
            <a:r>
              <a:rPr dirty="0" sz="2000" spc="2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afin</a:t>
            </a:r>
            <a:r>
              <a:rPr dirty="0" sz="2000" spc="2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2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ne</a:t>
            </a:r>
            <a:r>
              <a:rPr dirty="0" sz="2000" spc="22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pas </a:t>
            </a:r>
            <a:r>
              <a:rPr dirty="0" sz="2000" spc="-4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diminuer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l’amplitude</a:t>
            </a:r>
            <a:r>
              <a:rPr dirty="0" sz="2000" spc="4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compressions.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6188" y="2243327"/>
            <a:ext cx="1943100" cy="17571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1342" y="2054351"/>
            <a:ext cx="1401508" cy="19613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508" y="0"/>
            <a:ext cx="903732" cy="896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21168" y="4557"/>
            <a:ext cx="929727" cy="929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972" y="5932932"/>
            <a:ext cx="1153667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6328" y="401777"/>
            <a:ext cx="47250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4400" spc="-19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≠</a:t>
            </a:r>
            <a:r>
              <a:rPr dirty="0" u="sng" sz="4400" spc="12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4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Préventi</a:t>
            </a:r>
            <a:r>
              <a:rPr dirty="0" u="sng" sz="3200" spc="-7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o</a:t>
            </a:r>
            <a:r>
              <a:rPr dirty="0" u="sng" sz="3200" spc="2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n</a:t>
            </a:r>
            <a:r>
              <a:rPr dirty="0" u="sng" sz="3200" spc="6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67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/</a:t>
            </a:r>
            <a:r>
              <a:rPr dirty="0" u="sng" sz="3200" spc="8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6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Protection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560" y="1671746"/>
            <a:ext cx="1213384" cy="8216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055" y="3823715"/>
            <a:ext cx="1909572" cy="19095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17367" y="1612519"/>
            <a:ext cx="7686675" cy="3933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60" b="1">
                <a:solidFill>
                  <a:srgbClr val="575757"/>
                </a:solidFill>
                <a:latin typeface="Cambria"/>
                <a:cs typeface="Cambria"/>
              </a:rPr>
              <a:t>mesures</a:t>
            </a:r>
            <a:r>
              <a:rPr dirty="0" sz="2400" spc="7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25" b="1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400" spc="7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30" b="1">
                <a:solidFill>
                  <a:srgbClr val="575757"/>
                </a:solidFill>
                <a:latin typeface="Cambria"/>
                <a:cs typeface="Cambria"/>
              </a:rPr>
              <a:t>prévention</a:t>
            </a:r>
            <a:r>
              <a:rPr dirty="0" sz="2400" spc="7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solidFill>
                  <a:srgbClr val="575757"/>
                </a:solidFill>
                <a:latin typeface="Cambria"/>
                <a:cs typeface="Cambria"/>
              </a:rPr>
              <a:t>sont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575757"/>
                </a:solidFill>
                <a:latin typeface="Cambria"/>
                <a:cs typeface="Cambria"/>
              </a:rPr>
              <a:t>moyens</a:t>
            </a:r>
            <a:r>
              <a:rPr dirty="0" sz="2400" spc="8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qui 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éliminent</a:t>
            </a:r>
            <a:r>
              <a:rPr dirty="0" sz="2400" spc="9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phénomène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575757"/>
                </a:solidFill>
                <a:latin typeface="Cambria"/>
                <a:cs typeface="Cambria"/>
              </a:rPr>
              <a:t>dangereux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ou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réduit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risque.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ambria"/>
              <a:cs typeface="Cambria"/>
            </a:endParaRPr>
          </a:p>
          <a:p>
            <a:pPr marL="12700" marR="135890">
              <a:lnSpc>
                <a:spcPct val="100000"/>
              </a:lnSpc>
            </a:pPr>
            <a:r>
              <a:rPr dirty="0" sz="2400" spc="25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7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-45" b="1">
                <a:solidFill>
                  <a:srgbClr val="575757"/>
                </a:solidFill>
                <a:latin typeface="Cambria"/>
                <a:cs typeface="Cambria"/>
              </a:rPr>
              <a:t>protection</a:t>
            </a:r>
            <a:r>
              <a:rPr dirty="0" sz="24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regroupe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l’ensemble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4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mesures</a:t>
            </a:r>
            <a:r>
              <a:rPr dirty="0" sz="24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visant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à </a:t>
            </a:r>
            <a:r>
              <a:rPr dirty="0" sz="2400" spc="-51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15">
                <a:solidFill>
                  <a:srgbClr val="575757"/>
                </a:solidFill>
                <a:latin typeface="Cambria"/>
                <a:cs typeface="Cambria"/>
              </a:rPr>
              <a:t>limiter</a:t>
            </a:r>
            <a:r>
              <a:rPr dirty="0" sz="2400" spc="8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75757"/>
                </a:solidFill>
                <a:latin typeface="Cambria"/>
                <a:cs typeface="Cambria"/>
              </a:rPr>
              <a:t>l’étendue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ou/et</a:t>
            </a:r>
            <a:r>
              <a:rPr dirty="0" sz="24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5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400" spc="7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gravité</a:t>
            </a:r>
            <a:r>
              <a:rPr dirty="0" sz="2400" spc="7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30">
                <a:solidFill>
                  <a:srgbClr val="575757"/>
                </a:solidFill>
                <a:latin typeface="Cambria"/>
                <a:cs typeface="Cambria"/>
              </a:rPr>
              <a:t>des</a:t>
            </a:r>
            <a:r>
              <a:rPr dirty="0" sz="24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400" spc="25">
                <a:solidFill>
                  <a:srgbClr val="575757"/>
                </a:solidFill>
                <a:latin typeface="Cambria"/>
                <a:cs typeface="Cambria"/>
              </a:rPr>
              <a:t>conséquences.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z="2400" spc="-30" b="1">
                <a:solidFill>
                  <a:srgbClr val="617C9A"/>
                </a:solidFill>
                <a:latin typeface="Cambria"/>
                <a:cs typeface="Cambria"/>
              </a:rPr>
              <a:t>Prévention </a:t>
            </a:r>
            <a:r>
              <a:rPr dirty="0" sz="2000" spc="-30">
                <a:solidFill>
                  <a:srgbClr val="3E3E3E"/>
                </a:solidFill>
                <a:latin typeface="Cambria"/>
                <a:cs typeface="Cambria"/>
              </a:rPr>
              <a:t>: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3E3E3E"/>
                </a:solidFill>
                <a:latin typeface="Cambria"/>
                <a:cs typeface="Cambria"/>
              </a:rPr>
              <a:t>analyse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de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3E3E3E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3E3E3E"/>
                </a:solidFill>
                <a:latin typeface="Cambria"/>
                <a:cs typeface="Cambria"/>
              </a:rPr>
              <a:t>FDS,</a:t>
            </a:r>
            <a:r>
              <a:rPr dirty="0" sz="2000" spc="55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3E3E3E"/>
                </a:solidFill>
                <a:latin typeface="Cambria"/>
                <a:cs typeface="Cambria"/>
              </a:rPr>
              <a:t>substitution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3E3E3E"/>
                </a:solidFill>
                <a:latin typeface="Cambria"/>
                <a:cs typeface="Cambria"/>
              </a:rPr>
              <a:t>du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produit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2001520" algn="l"/>
              </a:tabLst>
            </a:pPr>
            <a:r>
              <a:rPr dirty="0" sz="2400" spc="-50" b="1">
                <a:solidFill>
                  <a:srgbClr val="617C9A"/>
                </a:solidFill>
                <a:latin typeface="Cambria"/>
                <a:cs typeface="Cambria"/>
              </a:rPr>
              <a:t>Protection</a:t>
            </a:r>
            <a:r>
              <a:rPr dirty="0" sz="2400" spc="-25" b="1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3E3E3E"/>
                </a:solidFill>
                <a:latin typeface="Cambria"/>
                <a:cs typeface="Cambria"/>
              </a:rPr>
              <a:t>: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dirty="0" sz="2000">
                <a:solidFill>
                  <a:srgbClr val="3E3E3E"/>
                </a:solidFill>
                <a:latin typeface="Times New Roman"/>
                <a:cs typeface="Times New Roman"/>
              </a:rPr>
              <a:t>	</a:t>
            </a:r>
            <a:r>
              <a:rPr dirty="0" sz="2000" spc="20">
                <a:solidFill>
                  <a:srgbClr val="3E3E3E"/>
                </a:solidFill>
                <a:latin typeface="Cambria"/>
                <a:cs typeface="Cambria"/>
              </a:rPr>
              <a:t>collective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3E3E3E"/>
                </a:solidFill>
                <a:latin typeface="Cambria"/>
                <a:cs typeface="Cambria"/>
              </a:rPr>
              <a:t>: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3E3E3E"/>
                </a:solidFill>
                <a:latin typeface="Cambria"/>
                <a:cs typeface="Cambria"/>
              </a:rPr>
              <a:t>aspiration,</a:t>
            </a:r>
            <a:endParaRPr sz="2000">
              <a:latin typeface="Cambria"/>
              <a:cs typeface="Cambria"/>
            </a:endParaRPr>
          </a:p>
          <a:p>
            <a:pPr marL="1562735">
              <a:lnSpc>
                <a:spcPct val="100000"/>
              </a:lnSpc>
              <a:spcBef>
                <a:spcPts val="40"/>
              </a:spcBef>
            </a:pPr>
            <a:r>
              <a:rPr dirty="0" sz="2000" spc="5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dirty="0" sz="2000" spc="5">
                <a:solidFill>
                  <a:srgbClr val="3E3E3E"/>
                </a:solidFill>
                <a:latin typeface="Times New Roman"/>
                <a:cs typeface="Times New Roman"/>
              </a:rPr>
              <a:t>  </a:t>
            </a:r>
            <a:r>
              <a:rPr dirty="0" sz="2000" spc="50">
                <a:solidFill>
                  <a:srgbClr val="3E3E3E"/>
                </a:solidFill>
                <a:latin typeface="Cambria"/>
                <a:cs typeface="Cambria"/>
              </a:rPr>
              <a:t>individuelle </a:t>
            </a:r>
            <a:r>
              <a:rPr dirty="0" sz="2000" spc="-30">
                <a:solidFill>
                  <a:srgbClr val="3E3E3E"/>
                </a:solidFill>
                <a:latin typeface="Cambria"/>
                <a:cs typeface="Cambria"/>
              </a:rPr>
              <a:t>:</a:t>
            </a:r>
            <a:r>
              <a:rPr dirty="0" sz="2000" spc="65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3E3E3E"/>
                </a:solidFill>
                <a:latin typeface="Cambria"/>
                <a:cs typeface="Cambria"/>
              </a:rPr>
              <a:t>masque,</a:t>
            </a:r>
            <a:r>
              <a:rPr dirty="0" sz="2000" spc="40">
                <a:solidFill>
                  <a:srgbClr val="3E3E3E"/>
                </a:solidFill>
                <a:latin typeface="Cambria"/>
                <a:cs typeface="Cambria"/>
              </a:rPr>
              <a:t> gants, </a:t>
            </a:r>
            <a:r>
              <a:rPr dirty="0" sz="2000" spc="15">
                <a:solidFill>
                  <a:srgbClr val="3E3E3E"/>
                </a:solidFill>
                <a:latin typeface="Cambria"/>
                <a:cs typeface="Cambria"/>
              </a:rPr>
              <a:t>lunettes,</a:t>
            </a:r>
            <a:r>
              <a:rPr dirty="0" sz="2000" spc="70">
                <a:solidFill>
                  <a:srgbClr val="3E3E3E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3E3E3E"/>
                </a:solidFill>
                <a:latin typeface="Cambria"/>
                <a:cs typeface="Cambria"/>
              </a:rPr>
              <a:t>vêtements…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4700" y="2785709"/>
            <a:ext cx="1213384" cy="8202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4576" y="377952"/>
            <a:ext cx="1152144" cy="11018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1140" y="63045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917" y="4953761"/>
            <a:ext cx="1039050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114" b="1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000" spc="3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3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45" b="1">
                <a:solidFill>
                  <a:srgbClr val="575757"/>
                </a:solidFill>
                <a:latin typeface="Cambria"/>
                <a:cs typeface="Cambria"/>
              </a:rPr>
              <a:t>SST</a:t>
            </a:r>
            <a:r>
              <a:rPr dirty="0" sz="2000" spc="3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vit</a:t>
            </a:r>
            <a:r>
              <a:rPr dirty="0" sz="2000" spc="3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sous</a:t>
            </a:r>
            <a:r>
              <a:rPr dirty="0" sz="2000" spc="3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3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40" b="1">
                <a:solidFill>
                  <a:srgbClr val="575757"/>
                </a:solidFill>
                <a:latin typeface="Cambria"/>
                <a:cs typeface="Cambria"/>
              </a:rPr>
              <a:t>même</a:t>
            </a:r>
            <a:r>
              <a:rPr dirty="0" sz="2000" spc="3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toit</a:t>
            </a:r>
            <a:r>
              <a:rPr dirty="0" sz="2000" spc="3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que</a:t>
            </a:r>
            <a:r>
              <a:rPr dirty="0" sz="2000" spc="3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3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000" spc="3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575757"/>
                </a:solidFill>
                <a:latin typeface="Cambria"/>
                <a:cs typeface="Cambria"/>
              </a:rPr>
              <a:t>(risque</a:t>
            </a:r>
            <a:r>
              <a:rPr dirty="0" sz="2000" spc="3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3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contamination</a:t>
            </a:r>
            <a:r>
              <a:rPr dirty="0" sz="2000" spc="3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575757"/>
                </a:solidFill>
                <a:latin typeface="Cambria"/>
                <a:cs typeface="Cambria"/>
              </a:rPr>
              <a:t>par</a:t>
            </a:r>
            <a:r>
              <a:rPr dirty="0" sz="2000" spc="3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3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virus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Covid-19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déjà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partagé)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114" b="1">
                <a:solidFill>
                  <a:srgbClr val="575757"/>
                </a:solidFill>
                <a:latin typeface="Cambria"/>
                <a:cs typeface="Cambria"/>
              </a:rPr>
              <a:t>Si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r>
              <a:rPr dirty="0" sz="2000" spc="1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5" b="1">
                <a:solidFill>
                  <a:srgbClr val="575757"/>
                </a:solidFill>
                <a:latin typeface="Cambria"/>
                <a:cs typeface="Cambria"/>
              </a:rPr>
              <a:t>est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enfant</a:t>
            </a:r>
            <a:r>
              <a:rPr dirty="0" sz="2000" spc="4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ou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nourrisson</a:t>
            </a:r>
            <a:endParaRPr sz="2000">
              <a:latin typeface="Cambria"/>
              <a:cs typeface="Cambria"/>
            </a:endParaRPr>
          </a:p>
          <a:p>
            <a:pPr marL="266700" marR="922655" indent="-254635">
              <a:lnSpc>
                <a:spcPct val="100000"/>
              </a:lnSpc>
              <a:buClr>
                <a:srgbClr val="EE7937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dirty="0" sz="2000" spc="60">
                <a:solidFill>
                  <a:srgbClr val="EE7937"/>
                </a:solidFill>
                <a:latin typeface="Cambria"/>
                <a:cs typeface="Cambria"/>
              </a:rPr>
              <a:t>En </a:t>
            </a:r>
            <a:r>
              <a:rPr dirty="0" sz="2000" spc="5">
                <a:solidFill>
                  <a:srgbClr val="EE7937"/>
                </a:solidFill>
                <a:latin typeface="Cambria"/>
                <a:cs typeface="Cambria"/>
              </a:rPr>
              <a:t>cas</a:t>
            </a:r>
            <a:r>
              <a:rPr dirty="0" sz="2000" spc="45">
                <a:solidFill>
                  <a:srgbClr val="EE7937"/>
                </a:solidFill>
                <a:latin typeface="Cambria"/>
                <a:cs typeface="Cambria"/>
              </a:rPr>
              <a:t> de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EE7937"/>
                </a:solidFill>
                <a:latin typeface="Cambria"/>
                <a:cs typeface="Cambria"/>
              </a:rPr>
              <a:t>traumatisme</a:t>
            </a:r>
            <a:r>
              <a:rPr dirty="0" sz="2000" spc="3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EE7937"/>
                </a:solidFill>
                <a:latin typeface="Cambria"/>
                <a:cs typeface="Cambria"/>
              </a:rPr>
              <a:t>facial,</a:t>
            </a:r>
            <a:r>
              <a:rPr dirty="0" sz="2000" spc="5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EE7937"/>
                </a:solidFill>
                <a:latin typeface="Cambria"/>
                <a:cs typeface="Cambria"/>
              </a:rPr>
              <a:t>de</a:t>
            </a:r>
            <a:r>
              <a:rPr dirty="0" sz="2000" spc="5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EE7937"/>
                </a:solidFill>
                <a:latin typeface="Cambria"/>
                <a:cs typeface="Cambria"/>
              </a:rPr>
              <a:t>vomissements</a:t>
            </a:r>
            <a:r>
              <a:rPr dirty="0" sz="2000" spc="5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ou</a:t>
            </a:r>
            <a:r>
              <a:rPr dirty="0" sz="2000" spc="45">
                <a:solidFill>
                  <a:srgbClr val="EE7937"/>
                </a:solidFill>
                <a:latin typeface="Cambria"/>
                <a:cs typeface="Cambria"/>
              </a:rPr>
              <a:t> de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EE7937"/>
                </a:solidFill>
                <a:latin typeface="Cambria"/>
                <a:cs typeface="Cambria"/>
              </a:rPr>
              <a:t>répulsion</a:t>
            </a:r>
            <a:r>
              <a:rPr dirty="0" sz="2000" spc="3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EE7937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EE7937"/>
                </a:solidFill>
                <a:latin typeface="Cambria"/>
                <a:cs typeface="Cambria"/>
              </a:rPr>
              <a:t>la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EE7937"/>
                </a:solidFill>
                <a:latin typeface="Cambria"/>
                <a:cs typeface="Cambria"/>
              </a:rPr>
              <a:t>part</a:t>
            </a:r>
            <a:r>
              <a:rPr dirty="0" sz="2000" spc="5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EE7937"/>
                </a:solidFill>
                <a:latin typeface="Cambria"/>
                <a:cs typeface="Cambria"/>
              </a:rPr>
              <a:t>du</a:t>
            </a:r>
            <a:r>
              <a:rPr dirty="0" sz="2000" spc="60">
                <a:solidFill>
                  <a:srgbClr val="EE7937"/>
                </a:solidFill>
                <a:latin typeface="Cambria"/>
                <a:cs typeface="Cambria"/>
              </a:rPr>
              <a:t> SST, </a:t>
            </a:r>
            <a:r>
              <a:rPr dirty="0" sz="2000" spc="-42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EE7937"/>
                </a:solidFill>
                <a:latin typeface="Cambria"/>
                <a:cs typeface="Cambria"/>
              </a:rPr>
              <a:t>les</a:t>
            </a:r>
            <a:r>
              <a:rPr dirty="0" sz="2000" spc="5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EE7937"/>
                </a:solidFill>
                <a:latin typeface="Cambria"/>
                <a:cs typeface="Cambria"/>
              </a:rPr>
              <a:t>insufflations </a:t>
            </a:r>
            <a:r>
              <a:rPr dirty="0" sz="2000" spc="10">
                <a:solidFill>
                  <a:srgbClr val="EE7937"/>
                </a:solidFill>
                <a:latin typeface="Cambria"/>
                <a:cs typeface="Cambria"/>
              </a:rPr>
              <a:t>ne</a:t>
            </a:r>
            <a:r>
              <a:rPr dirty="0" sz="2000" spc="6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EE7937"/>
                </a:solidFill>
                <a:latin typeface="Cambria"/>
                <a:cs typeface="Cambria"/>
              </a:rPr>
              <a:t>seront</a:t>
            </a:r>
            <a:r>
              <a:rPr dirty="0" sz="2000" spc="5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EE7937"/>
                </a:solidFill>
                <a:latin typeface="Cambria"/>
                <a:cs typeface="Cambria"/>
              </a:rPr>
              <a:t>pas</a:t>
            </a:r>
            <a:r>
              <a:rPr dirty="0" sz="2000" spc="4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EE7937"/>
                </a:solidFill>
                <a:latin typeface="Cambria"/>
                <a:cs typeface="Cambria"/>
              </a:rPr>
              <a:t>réalisées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EE7937"/>
                </a:solidFill>
                <a:latin typeface="Cambria"/>
                <a:cs typeface="Cambria"/>
              </a:rPr>
              <a:t>chez</a:t>
            </a:r>
            <a:r>
              <a:rPr dirty="0" sz="2000" spc="5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EE7937"/>
                </a:solidFill>
                <a:latin typeface="Cambria"/>
                <a:cs typeface="Cambria"/>
              </a:rPr>
              <a:t>l’enfant </a:t>
            </a:r>
            <a:r>
              <a:rPr dirty="0" sz="2000" spc="-20">
                <a:solidFill>
                  <a:srgbClr val="EE7937"/>
                </a:solidFill>
                <a:latin typeface="Cambria"/>
                <a:cs typeface="Cambria"/>
              </a:rPr>
              <a:t>et</a:t>
            </a:r>
            <a:r>
              <a:rPr dirty="0" sz="2000" spc="60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EE7937"/>
                </a:solidFill>
                <a:latin typeface="Cambria"/>
                <a:cs typeface="Cambria"/>
              </a:rPr>
              <a:t>le</a:t>
            </a:r>
            <a:r>
              <a:rPr dirty="0" sz="2000" spc="65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EE7937"/>
                </a:solidFill>
                <a:latin typeface="Cambria"/>
                <a:cs typeface="Cambria"/>
              </a:rPr>
              <a:t>nourrisson.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28932"/>
            <a:ext cx="850392" cy="848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4590" y="67033"/>
            <a:ext cx="902297" cy="8992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8209" y="498348"/>
            <a:ext cx="743774" cy="5349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97023" y="0"/>
            <a:ext cx="7327900" cy="95123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u="none" spc="30"/>
              <a:t>La</a:t>
            </a:r>
            <a:r>
              <a:rPr dirty="0" u="none" spc="85"/>
              <a:t> </a:t>
            </a:r>
            <a:r>
              <a:rPr dirty="0" u="none" spc="-15"/>
              <a:t>victime</a:t>
            </a:r>
            <a:r>
              <a:rPr dirty="0" u="none" spc="95"/>
              <a:t> </a:t>
            </a:r>
            <a:r>
              <a:rPr dirty="0" u="none" spc="-35"/>
              <a:t>ne</a:t>
            </a:r>
            <a:r>
              <a:rPr dirty="0" u="none" spc="75"/>
              <a:t> </a:t>
            </a:r>
            <a:r>
              <a:rPr dirty="0" u="none" spc="-40"/>
              <a:t>répond</a:t>
            </a:r>
            <a:r>
              <a:rPr dirty="0" u="none" spc="95"/>
              <a:t> </a:t>
            </a:r>
            <a:r>
              <a:rPr dirty="0" u="none" spc="-35"/>
              <a:t>pas</a:t>
            </a:r>
            <a:r>
              <a:rPr dirty="0" u="none" spc="60"/>
              <a:t> </a:t>
            </a:r>
            <a:r>
              <a:rPr dirty="0" u="none" spc="-90"/>
              <a:t>et</a:t>
            </a:r>
            <a:r>
              <a:rPr dirty="0" u="none" spc="85"/>
              <a:t> </a:t>
            </a:r>
            <a:r>
              <a:rPr dirty="0" u="none" spc="-40"/>
              <a:t>ne</a:t>
            </a:r>
            <a:r>
              <a:rPr dirty="0" u="none" spc="85"/>
              <a:t> </a:t>
            </a:r>
            <a:r>
              <a:rPr dirty="0" u="none" spc="-85"/>
              <a:t>respire</a:t>
            </a:r>
            <a:r>
              <a:rPr dirty="0" u="none" spc="80"/>
              <a:t> </a:t>
            </a:r>
            <a:r>
              <a:rPr dirty="0" u="none" spc="-35"/>
              <a:t>pas</a:t>
            </a:r>
          </a:p>
          <a:p>
            <a:pPr marL="145415">
              <a:lnSpc>
                <a:spcPct val="100000"/>
              </a:lnSpc>
              <a:spcBef>
                <a:spcPts val="484"/>
              </a:spcBef>
            </a:pPr>
            <a:r>
              <a:rPr dirty="0" u="none" sz="2400" spc="50" b="0">
                <a:solidFill>
                  <a:srgbClr val="617C9A"/>
                </a:solidFill>
                <a:latin typeface="Cambria"/>
                <a:cs typeface="Cambria"/>
              </a:rPr>
              <a:t>Assurer</a:t>
            </a:r>
            <a:r>
              <a:rPr dirty="0" u="none" sz="2400" spc="45" b="0">
                <a:solidFill>
                  <a:srgbClr val="617C9A"/>
                </a:solidFill>
                <a:latin typeface="Cambria"/>
                <a:cs typeface="Cambria"/>
              </a:rPr>
              <a:t> une</a:t>
            </a:r>
            <a:r>
              <a:rPr dirty="0" u="none" sz="2400" spc="7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10" b="0">
                <a:solidFill>
                  <a:srgbClr val="617C9A"/>
                </a:solidFill>
                <a:latin typeface="Cambria"/>
                <a:cs typeface="Cambria"/>
              </a:rPr>
              <a:t>respiration</a:t>
            </a:r>
            <a:r>
              <a:rPr dirty="0" u="none" sz="2400" spc="8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-30" b="0">
                <a:solidFill>
                  <a:srgbClr val="617C9A"/>
                </a:solidFill>
                <a:latin typeface="Cambria"/>
                <a:cs typeface="Cambria"/>
              </a:rPr>
              <a:t>et</a:t>
            </a:r>
            <a:r>
              <a:rPr dirty="0" u="none" sz="2400" spc="7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45" b="0">
                <a:solidFill>
                  <a:srgbClr val="617C9A"/>
                </a:solidFill>
                <a:latin typeface="Cambria"/>
                <a:cs typeface="Cambria"/>
              </a:rPr>
              <a:t>une</a:t>
            </a:r>
            <a:r>
              <a:rPr dirty="0" u="none" sz="2400" spc="85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25" b="0">
                <a:solidFill>
                  <a:srgbClr val="617C9A"/>
                </a:solidFill>
                <a:latin typeface="Cambria"/>
                <a:cs typeface="Cambria"/>
              </a:rPr>
              <a:t>circulation</a:t>
            </a:r>
            <a:r>
              <a:rPr dirty="0" u="none" sz="2400" spc="90" b="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u="none" sz="2400" spc="10" b="0">
                <a:solidFill>
                  <a:srgbClr val="617C9A"/>
                </a:solidFill>
                <a:latin typeface="Cambria"/>
                <a:cs typeface="Cambria"/>
              </a:rPr>
              <a:t>artificielles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105" y="1481327"/>
            <a:ext cx="743774" cy="534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3917" y="1476502"/>
            <a:ext cx="7755255" cy="319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6460">
              <a:lnSpc>
                <a:spcPct val="100000"/>
              </a:lnSpc>
              <a:spcBef>
                <a:spcPts val="100"/>
              </a:spcBef>
            </a:pPr>
            <a:r>
              <a:rPr dirty="0" u="sng" sz="24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En</a:t>
            </a:r>
            <a:r>
              <a:rPr dirty="0" u="sng" sz="2400" spc="6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période</a:t>
            </a:r>
            <a:r>
              <a:rPr dirty="0" u="sng" sz="24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3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de</a:t>
            </a:r>
            <a:r>
              <a:rPr dirty="0" u="sng" sz="24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1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pandémie</a:t>
            </a:r>
            <a:r>
              <a:rPr dirty="0" u="sng" sz="2400" spc="5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Covid-19</a:t>
            </a:r>
            <a:endParaRPr sz="2400">
              <a:latin typeface="Cambria"/>
              <a:cs typeface="Cambria"/>
            </a:endParaRPr>
          </a:p>
          <a:p>
            <a:pPr marL="269875" indent="-257810">
              <a:lnSpc>
                <a:spcPct val="100000"/>
              </a:lnSpc>
              <a:spcBef>
                <a:spcPts val="2415"/>
              </a:spcBef>
              <a:buAutoNum type="arabicParenR"/>
              <a:tabLst>
                <a:tab pos="270510" algn="l"/>
              </a:tabLst>
            </a:pPr>
            <a:r>
              <a:rPr dirty="0" sz="2000" spc="-25" b="1">
                <a:solidFill>
                  <a:srgbClr val="575757"/>
                </a:solidFill>
                <a:latin typeface="Cambria"/>
                <a:cs typeface="Cambria"/>
              </a:rPr>
              <a:t>Alerter</a:t>
            </a:r>
            <a:r>
              <a:rPr dirty="0" sz="2000" spc="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immédiatement</a:t>
            </a:r>
            <a:r>
              <a:rPr dirty="0" sz="2000" spc="1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les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575757"/>
                </a:solidFill>
                <a:latin typeface="Cambria"/>
                <a:cs typeface="Cambria"/>
              </a:rPr>
              <a:t>secours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,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AutoNum type="arabicParenR"/>
              <a:tabLst>
                <a:tab pos="287020" algn="l"/>
              </a:tabLst>
            </a:pPr>
            <a:r>
              <a:rPr dirty="0" sz="2000" spc="-45" b="1">
                <a:solidFill>
                  <a:srgbClr val="575757"/>
                </a:solidFill>
                <a:latin typeface="Cambria"/>
                <a:cs typeface="Cambria"/>
              </a:rPr>
              <a:t>Placer</a:t>
            </a:r>
            <a:r>
              <a:rPr dirty="0" sz="2000" spc="3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575757"/>
                </a:solidFill>
                <a:latin typeface="Cambria"/>
                <a:cs typeface="Cambria"/>
              </a:rPr>
              <a:t>tissu</a:t>
            </a:r>
            <a:r>
              <a:rPr dirty="0" sz="2000" spc="3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575757"/>
                </a:solidFill>
                <a:latin typeface="Cambria"/>
                <a:cs typeface="Cambria"/>
              </a:rPr>
              <a:t>ou</a:t>
            </a:r>
            <a:r>
              <a:rPr dirty="0" sz="2000" spc="6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0" b="1">
                <a:solidFill>
                  <a:srgbClr val="575757"/>
                </a:solidFill>
                <a:latin typeface="Cambria"/>
                <a:cs typeface="Cambria"/>
              </a:rPr>
              <a:t>un</a:t>
            </a:r>
            <a:r>
              <a:rPr dirty="0" sz="2000" spc="6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masque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sur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bouche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575757"/>
                </a:solidFill>
                <a:latin typeface="Cambria"/>
                <a:cs typeface="Cambria"/>
              </a:rPr>
              <a:t>et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nez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de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victime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buAutoNum type="arabicParenR"/>
              <a:tabLst>
                <a:tab pos="287020" algn="l"/>
              </a:tabLst>
            </a:pP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Réaliser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EE7937"/>
                </a:solidFill>
                <a:latin typeface="Cambria"/>
                <a:cs typeface="Cambria"/>
              </a:rPr>
              <a:t>des</a:t>
            </a:r>
            <a:r>
              <a:rPr dirty="0" sz="2000" spc="4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EE7937"/>
                </a:solidFill>
                <a:latin typeface="Cambria"/>
                <a:cs typeface="Cambria"/>
              </a:rPr>
              <a:t>compressions</a:t>
            </a:r>
            <a:r>
              <a:rPr dirty="0" sz="2000" spc="15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30" b="1">
                <a:solidFill>
                  <a:srgbClr val="EE7937"/>
                </a:solidFill>
                <a:latin typeface="Cambria"/>
                <a:cs typeface="Cambria"/>
              </a:rPr>
              <a:t>thoraciques</a:t>
            </a:r>
            <a:r>
              <a:rPr dirty="0" sz="2000" spc="2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EE7937"/>
                </a:solidFill>
                <a:latin typeface="Cambria"/>
                <a:cs typeface="Cambria"/>
              </a:rPr>
              <a:t>en</a:t>
            </a:r>
            <a:r>
              <a:rPr dirty="0" sz="2000" spc="50" b="1">
                <a:solidFill>
                  <a:srgbClr val="EE793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EE7937"/>
                </a:solidFill>
                <a:latin typeface="Cambria"/>
                <a:cs typeface="Cambria"/>
              </a:rPr>
              <a:t>continu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87020" algn="l"/>
              </a:tabLst>
            </a:pPr>
            <a:r>
              <a:rPr dirty="0" sz="2000" spc="-15" b="1">
                <a:solidFill>
                  <a:srgbClr val="575757"/>
                </a:solidFill>
                <a:latin typeface="Cambria"/>
                <a:cs typeface="Cambria"/>
              </a:rPr>
              <a:t>Mettre</a:t>
            </a:r>
            <a:r>
              <a:rPr dirty="0" sz="2000" spc="2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575757"/>
                </a:solidFill>
                <a:latin typeface="Cambria"/>
                <a:cs typeface="Cambria"/>
              </a:rPr>
              <a:t>en</a:t>
            </a:r>
            <a:r>
              <a:rPr dirty="0" sz="2000" spc="5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5" b="1">
                <a:solidFill>
                  <a:srgbClr val="575757"/>
                </a:solidFill>
                <a:latin typeface="Cambria"/>
                <a:cs typeface="Cambria"/>
              </a:rPr>
              <a:t>œuvre</a:t>
            </a:r>
            <a:r>
              <a:rPr dirty="0" sz="2000" spc="45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5" b="1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90" b="1">
                <a:solidFill>
                  <a:srgbClr val="575757"/>
                </a:solidFill>
                <a:latin typeface="Cambria"/>
                <a:cs typeface="Cambria"/>
              </a:rPr>
              <a:t>DAE</a:t>
            </a:r>
            <a:r>
              <a:rPr dirty="0" sz="2000" spc="50" b="1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le</a:t>
            </a:r>
            <a:r>
              <a:rPr dirty="0" sz="2000" spc="6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plus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rapidement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possible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u="sng" sz="2400" spc="14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Ne</a:t>
            </a:r>
            <a:r>
              <a:rPr dirty="0" u="sng" sz="24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2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plus</a:t>
            </a:r>
            <a:r>
              <a:rPr dirty="0" u="sng" sz="2400" spc="6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réaliser</a:t>
            </a:r>
            <a:r>
              <a:rPr dirty="0" u="sng" sz="2400" spc="7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-20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les</a:t>
            </a:r>
            <a:r>
              <a:rPr dirty="0" u="sng" sz="2400" spc="6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400" spc="15" b="1">
                <a:solidFill>
                  <a:srgbClr val="EE7937"/>
                </a:solidFill>
                <a:uFill>
                  <a:solidFill>
                    <a:srgbClr val="EE7937"/>
                  </a:solidFill>
                </a:uFill>
                <a:latin typeface="Cambria"/>
                <a:cs typeface="Cambria"/>
              </a:rPr>
              <a:t>insufflations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Toutefois,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110">
                <a:solidFill>
                  <a:srgbClr val="575757"/>
                </a:solidFill>
                <a:latin typeface="Cambria"/>
                <a:cs typeface="Cambria"/>
              </a:rPr>
              <a:t>2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575757"/>
                </a:solidFill>
                <a:latin typeface="Cambria"/>
                <a:cs typeface="Cambria"/>
              </a:rPr>
              <a:t>situations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575757"/>
                </a:solidFill>
                <a:latin typeface="Cambria"/>
                <a:cs typeface="Cambria"/>
              </a:rPr>
              <a:t>sont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575757"/>
                </a:solidFill>
                <a:latin typeface="Cambria"/>
                <a:cs typeface="Cambria"/>
              </a:rPr>
              <a:t>laissées</a:t>
            </a:r>
            <a:r>
              <a:rPr dirty="0" sz="2000" spc="4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575757"/>
                </a:solidFill>
                <a:latin typeface="Cambria"/>
                <a:cs typeface="Cambria"/>
              </a:rPr>
              <a:t>à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575757"/>
                </a:solidFill>
                <a:latin typeface="Cambria"/>
                <a:cs typeface="Cambria"/>
              </a:rPr>
              <a:t>l’appréciation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105">
                <a:solidFill>
                  <a:srgbClr val="575757"/>
                </a:solidFill>
                <a:latin typeface="Cambria"/>
                <a:cs typeface="Cambria"/>
              </a:rPr>
              <a:t>du</a:t>
            </a:r>
            <a:r>
              <a:rPr dirty="0" sz="2000" spc="5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575757"/>
                </a:solidFill>
                <a:latin typeface="Cambria"/>
                <a:cs typeface="Cambria"/>
              </a:rPr>
              <a:t>SST</a:t>
            </a:r>
            <a:r>
              <a:rPr dirty="0" sz="2000" spc="35">
                <a:solidFill>
                  <a:srgbClr val="575757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575757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8185" y="297256"/>
            <a:ext cx="19761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4000" spc="12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Annexes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525" y="1535430"/>
            <a:ext cx="659701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Plan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d’intervention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SST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Plan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d’actions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prévention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SST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Contenu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trousse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617C9A"/>
                </a:solidFill>
                <a:latin typeface="Cambria"/>
                <a:cs typeface="Cambria"/>
              </a:rPr>
              <a:t>secours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29">
                <a:solidFill>
                  <a:srgbClr val="617C9A"/>
                </a:solidFill>
                <a:latin typeface="Cambria"/>
                <a:cs typeface="Cambria"/>
              </a:rPr>
              <a:t>/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Numéros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d’urgence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Conduite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617C9A"/>
                </a:solidFill>
                <a:latin typeface="Cambria"/>
                <a:cs typeface="Cambria"/>
              </a:rPr>
              <a:t>tenir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cas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d’accident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au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travail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Pictogrammes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produits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chimiques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525" y="3355594"/>
            <a:ext cx="21704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14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</a:t>
            </a:r>
            <a:r>
              <a:rPr dirty="0" u="sng" sz="3200" spc="4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d</a:t>
            </a:r>
            <a:r>
              <a:rPr dirty="0" u="sng" sz="3200" spc="6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–</a:t>
            </a:r>
            <a:r>
              <a:rPr dirty="0" u="sng" sz="3200" spc="90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2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19</a:t>
            </a:r>
            <a:r>
              <a:rPr dirty="0" u="sng" sz="3200" spc="10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200" spc="-95" b="1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525" y="4156913"/>
            <a:ext cx="8395335" cy="94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Socle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des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règles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000" spc="5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617C9A"/>
                </a:solidFill>
                <a:latin typeface="Cambria"/>
                <a:cs typeface="Cambria"/>
              </a:rPr>
              <a:t>vigueur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Conduite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617C9A"/>
                </a:solidFill>
                <a:latin typeface="Cambria"/>
                <a:cs typeface="Cambria"/>
              </a:rPr>
              <a:t>à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617C9A"/>
                </a:solidFill>
                <a:latin typeface="Cambria"/>
                <a:cs typeface="Cambria"/>
              </a:rPr>
              <a:t>tenir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617C9A"/>
                </a:solidFill>
                <a:latin typeface="Cambria"/>
                <a:cs typeface="Cambria"/>
              </a:rPr>
              <a:t>entreprise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en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617C9A"/>
                </a:solidFill>
                <a:latin typeface="Cambria"/>
                <a:cs typeface="Cambria"/>
              </a:rPr>
              <a:t>cas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suspicion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 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Covid-19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Recommandations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617C9A"/>
                </a:solidFill>
                <a:latin typeface="Cambria"/>
                <a:cs typeface="Cambria"/>
              </a:rPr>
              <a:t>techniques</a:t>
            </a:r>
            <a:r>
              <a:rPr dirty="0" sz="2000" spc="5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617C9A"/>
                </a:solidFill>
                <a:latin typeface="Cambria"/>
                <a:cs typeface="Cambria"/>
              </a:rPr>
              <a:t>durant </a:t>
            </a:r>
            <a:r>
              <a:rPr dirty="0" sz="2000" spc="30">
                <a:solidFill>
                  <a:srgbClr val="617C9A"/>
                </a:solidFill>
                <a:latin typeface="Cambria"/>
                <a:cs typeface="Cambria"/>
              </a:rPr>
              <a:t>la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617C9A"/>
                </a:solidFill>
                <a:latin typeface="Cambria"/>
                <a:cs typeface="Cambria"/>
              </a:rPr>
              <a:t>période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de</a:t>
            </a:r>
            <a:r>
              <a:rPr dirty="0" sz="2000" spc="65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617C9A"/>
                </a:solidFill>
                <a:latin typeface="Cambria"/>
                <a:cs typeface="Cambria"/>
              </a:rPr>
              <a:t>pandémie</a:t>
            </a:r>
            <a:r>
              <a:rPr dirty="0" sz="2000" spc="70">
                <a:solidFill>
                  <a:srgbClr val="617C9A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617C9A"/>
                </a:solidFill>
                <a:latin typeface="Cambria"/>
                <a:cs typeface="Cambria"/>
              </a:rPr>
              <a:t>Covid-19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7711" y="349376"/>
            <a:ext cx="246253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4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Plan</a:t>
            </a:r>
            <a:r>
              <a:rPr dirty="0" u="sng" sz="2000" spc="3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1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intervention</a:t>
            </a:r>
            <a:r>
              <a:rPr dirty="0" u="sng" sz="2000" spc="2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000" spc="55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SST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4688" y="996695"/>
            <a:ext cx="8753856" cy="54041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864" y="0"/>
            <a:ext cx="570128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24" y="0"/>
            <a:ext cx="4479036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1908" y="0"/>
            <a:ext cx="4796028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1510" y="2054223"/>
            <a:ext cx="439420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20"/>
              </a:lnSpc>
            </a:pPr>
            <a:r>
              <a:rPr dirty="0" sz="1800" spc="130">
                <a:solidFill>
                  <a:srgbClr val="3E3E3E"/>
                </a:solidFill>
                <a:latin typeface="Cambria"/>
                <a:cs typeface="Cambria"/>
              </a:rPr>
              <a:t>AES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7116" y="0"/>
            <a:ext cx="11645265" cy="6858000"/>
            <a:chOff x="547116" y="0"/>
            <a:chExt cx="116452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16" y="0"/>
              <a:ext cx="5145024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9" y="1235964"/>
              <a:ext cx="6461759" cy="44790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784" y="0"/>
            <a:ext cx="501396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552" y="196418"/>
            <a:ext cx="14674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pc="6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33" y="202158"/>
            <a:ext cx="8657535" cy="6087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8993" y="219202"/>
            <a:ext cx="14674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pc="6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562" y="650523"/>
            <a:ext cx="8217071" cy="5594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0500" y="296621"/>
            <a:ext cx="14674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pc="60" b="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  <a:latin typeface="Cambria"/>
                <a:cs typeface="Cambria"/>
              </a:rPr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0"/>
            <a:ext cx="4971288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091" y="0"/>
            <a:ext cx="4893564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4410" y="280492"/>
            <a:ext cx="64897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3200" spc="-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Plan</a:t>
            </a:r>
            <a:r>
              <a:rPr dirty="0" u="sng" sz="3200" spc="7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1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d’actions</a:t>
            </a:r>
            <a:r>
              <a:rPr dirty="0" u="sng" sz="3200" spc="5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25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de</a:t>
            </a:r>
            <a:r>
              <a:rPr dirty="0" u="sng" sz="3200" spc="9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-4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prévention</a:t>
            </a:r>
            <a:r>
              <a:rPr dirty="0" u="sng" sz="3200" spc="4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 </a:t>
            </a:r>
            <a:r>
              <a:rPr dirty="0" u="sng" sz="3200" spc="150">
                <a:solidFill>
                  <a:srgbClr val="617C9A"/>
                </a:solidFill>
                <a:uFill>
                  <a:solidFill>
                    <a:srgbClr val="617C9A"/>
                  </a:solidFill>
                </a:uFill>
              </a:rPr>
              <a:t>S.S.T.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4275" y="1143000"/>
            <a:ext cx="3048631" cy="5181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59" y="0"/>
            <a:ext cx="4870703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2211" y="6337908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63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740" y="201168"/>
            <a:ext cx="8105140" cy="6347460"/>
            <a:chOff x="336740" y="201168"/>
            <a:chExt cx="8105140" cy="6347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6012" y="201168"/>
              <a:ext cx="4535424" cy="63474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757" y="2375153"/>
              <a:ext cx="3676015" cy="928369"/>
            </a:xfrm>
            <a:custGeom>
              <a:avLst/>
              <a:gdLst/>
              <a:ahLst/>
              <a:cxnLst/>
              <a:rect l="l" t="t" r="r" b="b"/>
              <a:pathLst>
                <a:path w="3676015" h="928370">
                  <a:moveTo>
                    <a:pt x="1837944" y="0"/>
                  </a:moveTo>
                  <a:lnTo>
                    <a:pt x="1765774" y="351"/>
                  </a:lnTo>
                  <a:lnTo>
                    <a:pt x="1694309" y="1396"/>
                  </a:lnTo>
                  <a:lnTo>
                    <a:pt x="1623600" y="3122"/>
                  </a:lnTo>
                  <a:lnTo>
                    <a:pt x="1553697" y="5516"/>
                  </a:lnTo>
                  <a:lnTo>
                    <a:pt x="1484653" y="8565"/>
                  </a:lnTo>
                  <a:lnTo>
                    <a:pt x="1416518" y="12256"/>
                  </a:lnTo>
                  <a:lnTo>
                    <a:pt x="1349344" y="16577"/>
                  </a:lnTo>
                  <a:lnTo>
                    <a:pt x="1283180" y="21514"/>
                  </a:lnTo>
                  <a:lnTo>
                    <a:pt x="1218079" y="27054"/>
                  </a:lnTo>
                  <a:lnTo>
                    <a:pt x="1154091" y="33185"/>
                  </a:lnTo>
                  <a:lnTo>
                    <a:pt x="1091268" y="39894"/>
                  </a:lnTo>
                  <a:lnTo>
                    <a:pt x="1029660" y="47168"/>
                  </a:lnTo>
                  <a:lnTo>
                    <a:pt x="969319" y="54994"/>
                  </a:lnTo>
                  <a:lnTo>
                    <a:pt x="910296" y="63358"/>
                  </a:lnTo>
                  <a:lnTo>
                    <a:pt x="852641" y="72249"/>
                  </a:lnTo>
                  <a:lnTo>
                    <a:pt x="796407" y="81653"/>
                  </a:lnTo>
                  <a:lnTo>
                    <a:pt x="741643" y="91558"/>
                  </a:lnTo>
                  <a:lnTo>
                    <a:pt x="688401" y="101950"/>
                  </a:lnTo>
                  <a:lnTo>
                    <a:pt x="636733" y="112816"/>
                  </a:lnTo>
                  <a:lnTo>
                    <a:pt x="586688" y="124144"/>
                  </a:lnTo>
                  <a:lnTo>
                    <a:pt x="538319" y="135921"/>
                  </a:lnTo>
                  <a:lnTo>
                    <a:pt x="491676" y="148134"/>
                  </a:lnTo>
                  <a:lnTo>
                    <a:pt x="446811" y="160770"/>
                  </a:lnTo>
                  <a:lnTo>
                    <a:pt x="403774" y="173815"/>
                  </a:lnTo>
                  <a:lnTo>
                    <a:pt x="362616" y="187258"/>
                  </a:lnTo>
                  <a:lnTo>
                    <a:pt x="323389" y="201086"/>
                  </a:lnTo>
                  <a:lnTo>
                    <a:pt x="286144" y="215284"/>
                  </a:lnTo>
                  <a:lnTo>
                    <a:pt x="250932" y="229841"/>
                  </a:lnTo>
                  <a:lnTo>
                    <a:pt x="186809" y="259979"/>
                  </a:lnTo>
                  <a:lnTo>
                    <a:pt x="131431" y="291396"/>
                  </a:lnTo>
                  <a:lnTo>
                    <a:pt x="85205" y="323989"/>
                  </a:lnTo>
                  <a:lnTo>
                    <a:pt x="48541" y="357655"/>
                  </a:lnTo>
                  <a:lnTo>
                    <a:pt x="21846" y="392291"/>
                  </a:lnTo>
                  <a:lnTo>
                    <a:pt x="5529" y="427792"/>
                  </a:lnTo>
                  <a:lnTo>
                    <a:pt x="0" y="464058"/>
                  </a:lnTo>
                  <a:lnTo>
                    <a:pt x="1390" y="482279"/>
                  </a:lnTo>
                  <a:lnTo>
                    <a:pt x="21846" y="535824"/>
                  </a:lnTo>
                  <a:lnTo>
                    <a:pt x="48541" y="570460"/>
                  </a:lnTo>
                  <a:lnTo>
                    <a:pt x="85205" y="604126"/>
                  </a:lnTo>
                  <a:lnTo>
                    <a:pt x="131431" y="636719"/>
                  </a:lnTo>
                  <a:lnTo>
                    <a:pt x="186809" y="668136"/>
                  </a:lnTo>
                  <a:lnTo>
                    <a:pt x="250932" y="698274"/>
                  </a:lnTo>
                  <a:lnTo>
                    <a:pt x="286144" y="712831"/>
                  </a:lnTo>
                  <a:lnTo>
                    <a:pt x="323389" y="727029"/>
                  </a:lnTo>
                  <a:lnTo>
                    <a:pt x="362616" y="740857"/>
                  </a:lnTo>
                  <a:lnTo>
                    <a:pt x="403774" y="754300"/>
                  </a:lnTo>
                  <a:lnTo>
                    <a:pt x="446811" y="767345"/>
                  </a:lnTo>
                  <a:lnTo>
                    <a:pt x="491676" y="779981"/>
                  </a:lnTo>
                  <a:lnTo>
                    <a:pt x="538319" y="792194"/>
                  </a:lnTo>
                  <a:lnTo>
                    <a:pt x="586688" y="803971"/>
                  </a:lnTo>
                  <a:lnTo>
                    <a:pt x="636733" y="815299"/>
                  </a:lnTo>
                  <a:lnTo>
                    <a:pt x="688401" y="826165"/>
                  </a:lnTo>
                  <a:lnTo>
                    <a:pt x="741643" y="836557"/>
                  </a:lnTo>
                  <a:lnTo>
                    <a:pt x="796407" y="846462"/>
                  </a:lnTo>
                  <a:lnTo>
                    <a:pt x="852641" y="855866"/>
                  </a:lnTo>
                  <a:lnTo>
                    <a:pt x="910296" y="864757"/>
                  </a:lnTo>
                  <a:lnTo>
                    <a:pt x="969319" y="873121"/>
                  </a:lnTo>
                  <a:lnTo>
                    <a:pt x="1029660" y="880947"/>
                  </a:lnTo>
                  <a:lnTo>
                    <a:pt x="1091268" y="888221"/>
                  </a:lnTo>
                  <a:lnTo>
                    <a:pt x="1154091" y="894930"/>
                  </a:lnTo>
                  <a:lnTo>
                    <a:pt x="1218079" y="901061"/>
                  </a:lnTo>
                  <a:lnTo>
                    <a:pt x="1283180" y="906601"/>
                  </a:lnTo>
                  <a:lnTo>
                    <a:pt x="1349344" y="911538"/>
                  </a:lnTo>
                  <a:lnTo>
                    <a:pt x="1416518" y="915859"/>
                  </a:lnTo>
                  <a:lnTo>
                    <a:pt x="1484653" y="919550"/>
                  </a:lnTo>
                  <a:lnTo>
                    <a:pt x="1553697" y="922599"/>
                  </a:lnTo>
                  <a:lnTo>
                    <a:pt x="1623600" y="924993"/>
                  </a:lnTo>
                  <a:lnTo>
                    <a:pt x="1694309" y="926719"/>
                  </a:lnTo>
                  <a:lnTo>
                    <a:pt x="1765774" y="927764"/>
                  </a:lnTo>
                  <a:lnTo>
                    <a:pt x="1837944" y="928116"/>
                  </a:lnTo>
                  <a:lnTo>
                    <a:pt x="1910116" y="927764"/>
                  </a:lnTo>
                  <a:lnTo>
                    <a:pt x="1981583" y="926719"/>
                  </a:lnTo>
                  <a:lnTo>
                    <a:pt x="2052294" y="924993"/>
                  </a:lnTo>
                  <a:lnTo>
                    <a:pt x="2122198" y="922599"/>
                  </a:lnTo>
                  <a:lnTo>
                    <a:pt x="2191244" y="919550"/>
                  </a:lnTo>
                  <a:lnTo>
                    <a:pt x="2259381" y="915859"/>
                  </a:lnTo>
                  <a:lnTo>
                    <a:pt x="2326557" y="911538"/>
                  </a:lnTo>
                  <a:lnTo>
                    <a:pt x="2392721" y="906601"/>
                  </a:lnTo>
                  <a:lnTo>
                    <a:pt x="2457823" y="901061"/>
                  </a:lnTo>
                  <a:lnTo>
                    <a:pt x="2521812" y="894930"/>
                  </a:lnTo>
                  <a:lnTo>
                    <a:pt x="2584635" y="888221"/>
                  </a:lnTo>
                  <a:lnTo>
                    <a:pt x="2646243" y="880947"/>
                  </a:lnTo>
                  <a:lnTo>
                    <a:pt x="2706585" y="873121"/>
                  </a:lnTo>
                  <a:lnTo>
                    <a:pt x="2765608" y="864757"/>
                  </a:lnTo>
                  <a:lnTo>
                    <a:pt x="2823262" y="855866"/>
                  </a:lnTo>
                  <a:lnTo>
                    <a:pt x="2879497" y="846462"/>
                  </a:lnTo>
                  <a:lnTo>
                    <a:pt x="2934260" y="836557"/>
                  </a:lnTo>
                  <a:lnTo>
                    <a:pt x="2987502" y="826165"/>
                  </a:lnTo>
                  <a:lnTo>
                    <a:pt x="3039170" y="815299"/>
                  </a:lnTo>
                  <a:lnTo>
                    <a:pt x="3089214" y="803971"/>
                  </a:lnTo>
                  <a:lnTo>
                    <a:pt x="3137582" y="792194"/>
                  </a:lnTo>
                  <a:lnTo>
                    <a:pt x="3184224" y="779981"/>
                  </a:lnTo>
                  <a:lnTo>
                    <a:pt x="3229089" y="767345"/>
                  </a:lnTo>
                  <a:lnTo>
                    <a:pt x="3272125" y="754300"/>
                  </a:lnTo>
                  <a:lnTo>
                    <a:pt x="3313282" y="740857"/>
                  </a:lnTo>
                  <a:lnTo>
                    <a:pt x="3352508" y="727029"/>
                  </a:lnTo>
                  <a:lnTo>
                    <a:pt x="3389752" y="712831"/>
                  </a:lnTo>
                  <a:lnTo>
                    <a:pt x="3424964" y="698274"/>
                  </a:lnTo>
                  <a:lnTo>
                    <a:pt x="3489084" y="668136"/>
                  </a:lnTo>
                  <a:lnTo>
                    <a:pt x="3544461" y="636719"/>
                  </a:lnTo>
                  <a:lnTo>
                    <a:pt x="3590685" y="604126"/>
                  </a:lnTo>
                  <a:lnTo>
                    <a:pt x="3627348" y="570460"/>
                  </a:lnTo>
                  <a:lnTo>
                    <a:pt x="3654042" y="535824"/>
                  </a:lnTo>
                  <a:lnTo>
                    <a:pt x="3670358" y="500323"/>
                  </a:lnTo>
                  <a:lnTo>
                    <a:pt x="3675888" y="464058"/>
                  </a:lnTo>
                  <a:lnTo>
                    <a:pt x="3674497" y="445836"/>
                  </a:lnTo>
                  <a:lnTo>
                    <a:pt x="3654042" y="392291"/>
                  </a:lnTo>
                  <a:lnTo>
                    <a:pt x="3627348" y="357655"/>
                  </a:lnTo>
                  <a:lnTo>
                    <a:pt x="3590685" y="323989"/>
                  </a:lnTo>
                  <a:lnTo>
                    <a:pt x="3544461" y="291396"/>
                  </a:lnTo>
                  <a:lnTo>
                    <a:pt x="3489084" y="259979"/>
                  </a:lnTo>
                  <a:lnTo>
                    <a:pt x="3424964" y="229841"/>
                  </a:lnTo>
                  <a:lnTo>
                    <a:pt x="3389752" y="215284"/>
                  </a:lnTo>
                  <a:lnTo>
                    <a:pt x="3352508" y="201086"/>
                  </a:lnTo>
                  <a:lnTo>
                    <a:pt x="3313282" y="187258"/>
                  </a:lnTo>
                  <a:lnTo>
                    <a:pt x="3272125" y="173815"/>
                  </a:lnTo>
                  <a:lnTo>
                    <a:pt x="3229089" y="160770"/>
                  </a:lnTo>
                  <a:lnTo>
                    <a:pt x="3184224" y="148134"/>
                  </a:lnTo>
                  <a:lnTo>
                    <a:pt x="3137582" y="135921"/>
                  </a:lnTo>
                  <a:lnTo>
                    <a:pt x="3089214" y="124144"/>
                  </a:lnTo>
                  <a:lnTo>
                    <a:pt x="3039170" y="112816"/>
                  </a:lnTo>
                  <a:lnTo>
                    <a:pt x="2987502" y="101950"/>
                  </a:lnTo>
                  <a:lnTo>
                    <a:pt x="2934260" y="91558"/>
                  </a:lnTo>
                  <a:lnTo>
                    <a:pt x="2879497" y="81653"/>
                  </a:lnTo>
                  <a:lnTo>
                    <a:pt x="2823262" y="72249"/>
                  </a:lnTo>
                  <a:lnTo>
                    <a:pt x="2765608" y="63358"/>
                  </a:lnTo>
                  <a:lnTo>
                    <a:pt x="2706585" y="54994"/>
                  </a:lnTo>
                  <a:lnTo>
                    <a:pt x="2646243" y="47168"/>
                  </a:lnTo>
                  <a:lnTo>
                    <a:pt x="2584635" y="39894"/>
                  </a:lnTo>
                  <a:lnTo>
                    <a:pt x="2521812" y="33185"/>
                  </a:lnTo>
                  <a:lnTo>
                    <a:pt x="2457823" y="27054"/>
                  </a:lnTo>
                  <a:lnTo>
                    <a:pt x="2392721" y="21514"/>
                  </a:lnTo>
                  <a:lnTo>
                    <a:pt x="2326557" y="16577"/>
                  </a:lnTo>
                  <a:lnTo>
                    <a:pt x="2259381" y="12256"/>
                  </a:lnTo>
                  <a:lnTo>
                    <a:pt x="2191244" y="8565"/>
                  </a:lnTo>
                  <a:lnTo>
                    <a:pt x="2122198" y="5516"/>
                  </a:lnTo>
                  <a:lnTo>
                    <a:pt x="2052294" y="3122"/>
                  </a:lnTo>
                  <a:lnTo>
                    <a:pt x="1981583" y="1396"/>
                  </a:lnTo>
                  <a:lnTo>
                    <a:pt x="1910116" y="351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EB6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757" y="2375153"/>
              <a:ext cx="3676015" cy="928369"/>
            </a:xfrm>
            <a:custGeom>
              <a:avLst/>
              <a:gdLst/>
              <a:ahLst/>
              <a:cxnLst/>
              <a:rect l="l" t="t" r="r" b="b"/>
              <a:pathLst>
                <a:path w="3676015" h="928370">
                  <a:moveTo>
                    <a:pt x="0" y="464058"/>
                  </a:moveTo>
                  <a:lnTo>
                    <a:pt x="12365" y="409940"/>
                  </a:lnTo>
                  <a:lnTo>
                    <a:pt x="33921" y="374858"/>
                  </a:lnTo>
                  <a:lnTo>
                    <a:pt x="65652" y="340695"/>
                  </a:lnTo>
                  <a:lnTo>
                    <a:pt x="107149" y="307552"/>
                  </a:lnTo>
                  <a:lnTo>
                    <a:pt x="158002" y="275534"/>
                  </a:lnTo>
                  <a:lnTo>
                    <a:pt x="217803" y="244744"/>
                  </a:lnTo>
                  <a:lnTo>
                    <a:pt x="286144" y="215284"/>
                  </a:lnTo>
                  <a:lnTo>
                    <a:pt x="323389" y="201086"/>
                  </a:lnTo>
                  <a:lnTo>
                    <a:pt x="362616" y="187258"/>
                  </a:lnTo>
                  <a:lnTo>
                    <a:pt x="403774" y="173815"/>
                  </a:lnTo>
                  <a:lnTo>
                    <a:pt x="446811" y="160770"/>
                  </a:lnTo>
                  <a:lnTo>
                    <a:pt x="491676" y="148134"/>
                  </a:lnTo>
                  <a:lnTo>
                    <a:pt x="538319" y="135921"/>
                  </a:lnTo>
                  <a:lnTo>
                    <a:pt x="586688" y="124144"/>
                  </a:lnTo>
                  <a:lnTo>
                    <a:pt x="636733" y="112816"/>
                  </a:lnTo>
                  <a:lnTo>
                    <a:pt x="688401" y="101950"/>
                  </a:lnTo>
                  <a:lnTo>
                    <a:pt x="741643" y="91558"/>
                  </a:lnTo>
                  <a:lnTo>
                    <a:pt x="796407" y="81653"/>
                  </a:lnTo>
                  <a:lnTo>
                    <a:pt x="852641" y="72249"/>
                  </a:lnTo>
                  <a:lnTo>
                    <a:pt x="910296" y="63358"/>
                  </a:lnTo>
                  <a:lnTo>
                    <a:pt x="969319" y="54994"/>
                  </a:lnTo>
                  <a:lnTo>
                    <a:pt x="1029660" y="47168"/>
                  </a:lnTo>
                  <a:lnTo>
                    <a:pt x="1091268" y="39894"/>
                  </a:lnTo>
                  <a:lnTo>
                    <a:pt x="1154091" y="33185"/>
                  </a:lnTo>
                  <a:lnTo>
                    <a:pt x="1218079" y="27054"/>
                  </a:lnTo>
                  <a:lnTo>
                    <a:pt x="1283180" y="21514"/>
                  </a:lnTo>
                  <a:lnTo>
                    <a:pt x="1349344" y="16577"/>
                  </a:lnTo>
                  <a:lnTo>
                    <a:pt x="1416518" y="12256"/>
                  </a:lnTo>
                  <a:lnTo>
                    <a:pt x="1484653" y="8565"/>
                  </a:lnTo>
                  <a:lnTo>
                    <a:pt x="1553697" y="5516"/>
                  </a:lnTo>
                  <a:lnTo>
                    <a:pt x="1623600" y="3122"/>
                  </a:lnTo>
                  <a:lnTo>
                    <a:pt x="1694309" y="1396"/>
                  </a:lnTo>
                  <a:lnTo>
                    <a:pt x="1765774" y="351"/>
                  </a:lnTo>
                  <a:lnTo>
                    <a:pt x="1837944" y="0"/>
                  </a:lnTo>
                  <a:lnTo>
                    <a:pt x="1910116" y="351"/>
                  </a:lnTo>
                  <a:lnTo>
                    <a:pt x="1981583" y="1396"/>
                  </a:lnTo>
                  <a:lnTo>
                    <a:pt x="2052294" y="3122"/>
                  </a:lnTo>
                  <a:lnTo>
                    <a:pt x="2122198" y="5516"/>
                  </a:lnTo>
                  <a:lnTo>
                    <a:pt x="2191244" y="8565"/>
                  </a:lnTo>
                  <a:lnTo>
                    <a:pt x="2259381" y="12256"/>
                  </a:lnTo>
                  <a:lnTo>
                    <a:pt x="2326557" y="16577"/>
                  </a:lnTo>
                  <a:lnTo>
                    <a:pt x="2392721" y="21514"/>
                  </a:lnTo>
                  <a:lnTo>
                    <a:pt x="2457823" y="27054"/>
                  </a:lnTo>
                  <a:lnTo>
                    <a:pt x="2521812" y="33185"/>
                  </a:lnTo>
                  <a:lnTo>
                    <a:pt x="2584635" y="39894"/>
                  </a:lnTo>
                  <a:lnTo>
                    <a:pt x="2646243" y="47168"/>
                  </a:lnTo>
                  <a:lnTo>
                    <a:pt x="2706585" y="54994"/>
                  </a:lnTo>
                  <a:lnTo>
                    <a:pt x="2765608" y="63358"/>
                  </a:lnTo>
                  <a:lnTo>
                    <a:pt x="2823262" y="72249"/>
                  </a:lnTo>
                  <a:lnTo>
                    <a:pt x="2879497" y="81653"/>
                  </a:lnTo>
                  <a:lnTo>
                    <a:pt x="2934260" y="91558"/>
                  </a:lnTo>
                  <a:lnTo>
                    <a:pt x="2987502" y="101950"/>
                  </a:lnTo>
                  <a:lnTo>
                    <a:pt x="3039170" y="112816"/>
                  </a:lnTo>
                  <a:lnTo>
                    <a:pt x="3089214" y="124144"/>
                  </a:lnTo>
                  <a:lnTo>
                    <a:pt x="3137582" y="135921"/>
                  </a:lnTo>
                  <a:lnTo>
                    <a:pt x="3184224" y="148134"/>
                  </a:lnTo>
                  <a:lnTo>
                    <a:pt x="3229089" y="160770"/>
                  </a:lnTo>
                  <a:lnTo>
                    <a:pt x="3272125" y="173815"/>
                  </a:lnTo>
                  <a:lnTo>
                    <a:pt x="3313282" y="187258"/>
                  </a:lnTo>
                  <a:lnTo>
                    <a:pt x="3352508" y="201086"/>
                  </a:lnTo>
                  <a:lnTo>
                    <a:pt x="3389752" y="215284"/>
                  </a:lnTo>
                  <a:lnTo>
                    <a:pt x="3424964" y="229841"/>
                  </a:lnTo>
                  <a:lnTo>
                    <a:pt x="3489084" y="259979"/>
                  </a:lnTo>
                  <a:lnTo>
                    <a:pt x="3544461" y="291396"/>
                  </a:lnTo>
                  <a:lnTo>
                    <a:pt x="3590685" y="323989"/>
                  </a:lnTo>
                  <a:lnTo>
                    <a:pt x="3627348" y="357655"/>
                  </a:lnTo>
                  <a:lnTo>
                    <a:pt x="3654042" y="392291"/>
                  </a:lnTo>
                  <a:lnTo>
                    <a:pt x="3670358" y="427792"/>
                  </a:lnTo>
                  <a:lnTo>
                    <a:pt x="3675888" y="464058"/>
                  </a:lnTo>
                  <a:lnTo>
                    <a:pt x="3674497" y="482279"/>
                  </a:lnTo>
                  <a:lnTo>
                    <a:pt x="3654042" y="535824"/>
                  </a:lnTo>
                  <a:lnTo>
                    <a:pt x="3627348" y="570460"/>
                  </a:lnTo>
                  <a:lnTo>
                    <a:pt x="3590685" y="604126"/>
                  </a:lnTo>
                  <a:lnTo>
                    <a:pt x="3544461" y="636719"/>
                  </a:lnTo>
                  <a:lnTo>
                    <a:pt x="3489084" y="668136"/>
                  </a:lnTo>
                  <a:lnTo>
                    <a:pt x="3424964" y="698274"/>
                  </a:lnTo>
                  <a:lnTo>
                    <a:pt x="3389752" y="712831"/>
                  </a:lnTo>
                  <a:lnTo>
                    <a:pt x="3352508" y="727029"/>
                  </a:lnTo>
                  <a:lnTo>
                    <a:pt x="3313282" y="740857"/>
                  </a:lnTo>
                  <a:lnTo>
                    <a:pt x="3272125" y="754300"/>
                  </a:lnTo>
                  <a:lnTo>
                    <a:pt x="3229089" y="767345"/>
                  </a:lnTo>
                  <a:lnTo>
                    <a:pt x="3184224" y="779981"/>
                  </a:lnTo>
                  <a:lnTo>
                    <a:pt x="3137582" y="792194"/>
                  </a:lnTo>
                  <a:lnTo>
                    <a:pt x="3089214" y="803971"/>
                  </a:lnTo>
                  <a:lnTo>
                    <a:pt x="3039170" y="815299"/>
                  </a:lnTo>
                  <a:lnTo>
                    <a:pt x="2987502" y="826165"/>
                  </a:lnTo>
                  <a:lnTo>
                    <a:pt x="2934260" y="836557"/>
                  </a:lnTo>
                  <a:lnTo>
                    <a:pt x="2879497" y="846462"/>
                  </a:lnTo>
                  <a:lnTo>
                    <a:pt x="2823262" y="855866"/>
                  </a:lnTo>
                  <a:lnTo>
                    <a:pt x="2765608" y="864757"/>
                  </a:lnTo>
                  <a:lnTo>
                    <a:pt x="2706585" y="873121"/>
                  </a:lnTo>
                  <a:lnTo>
                    <a:pt x="2646243" y="880947"/>
                  </a:lnTo>
                  <a:lnTo>
                    <a:pt x="2584635" y="888221"/>
                  </a:lnTo>
                  <a:lnTo>
                    <a:pt x="2521812" y="894930"/>
                  </a:lnTo>
                  <a:lnTo>
                    <a:pt x="2457823" y="901061"/>
                  </a:lnTo>
                  <a:lnTo>
                    <a:pt x="2392721" y="906601"/>
                  </a:lnTo>
                  <a:lnTo>
                    <a:pt x="2326557" y="911538"/>
                  </a:lnTo>
                  <a:lnTo>
                    <a:pt x="2259381" y="915859"/>
                  </a:lnTo>
                  <a:lnTo>
                    <a:pt x="2191244" y="919550"/>
                  </a:lnTo>
                  <a:lnTo>
                    <a:pt x="2122198" y="922599"/>
                  </a:lnTo>
                  <a:lnTo>
                    <a:pt x="2052294" y="924993"/>
                  </a:lnTo>
                  <a:lnTo>
                    <a:pt x="1981583" y="926719"/>
                  </a:lnTo>
                  <a:lnTo>
                    <a:pt x="1910116" y="927764"/>
                  </a:lnTo>
                  <a:lnTo>
                    <a:pt x="1837944" y="928116"/>
                  </a:lnTo>
                  <a:lnTo>
                    <a:pt x="1765774" y="927764"/>
                  </a:lnTo>
                  <a:lnTo>
                    <a:pt x="1694309" y="926719"/>
                  </a:lnTo>
                  <a:lnTo>
                    <a:pt x="1623600" y="924993"/>
                  </a:lnTo>
                  <a:lnTo>
                    <a:pt x="1553697" y="922599"/>
                  </a:lnTo>
                  <a:lnTo>
                    <a:pt x="1484653" y="919550"/>
                  </a:lnTo>
                  <a:lnTo>
                    <a:pt x="1416518" y="915859"/>
                  </a:lnTo>
                  <a:lnTo>
                    <a:pt x="1349344" y="911538"/>
                  </a:lnTo>
                  <a:lnTo>
                    <a:pt x="1283180" y="906601"/>
                  </a:lnTo>
                  <a:lnTo>
                    <a:pt x="1218079" y="901061"/>
                  </a:lnTo>
                  <a:lnTo>
                    <a:pt x="1154091" y="894930"/>
                  </a:lnTo>
                  <a:lnTo>
                    <a:pt x="1091268" y="888221"/>
                  </a:lnTo>
                  <a:lnTo>
                    <a:pt x="1029660" y="880947"/>
                  </a:lnTo>
                  <a:lnTo>
                    <a:pt x="969319" y="873121"/>
                  </a:lnTo>
                  <a:lnTo>
                    <a:pt x="910296" y="864757"/>
                  </a:lnTo>
                  <a:lnTo>
                    <a:pt x="852641" y="855866"/>
                  </a:lnTo>
                  <a:lnTo>
                    <a:pt x="796407" y="846462"/>
                  </a:lnTo>
                  <a:lnTo>
                    <a:pt x="741643" y="836557"/>
                  </a:lnTo>
                  <a:lnTo>
                    <a:pt x="688401" y="826165"/>
                  </a:lnTo>
                  <a:lnTo>
                    <a:pt x="636733" y="815299"/>
                  </a:lnTo>
                  <a:lnTo>
                    <a:pt x="586688" y="803971"/>
                  </a:lnTo>
                  <a:lnTo>
                    <a:pt x="538319" y="792194"/>
                  </a:lnTo>
                  <a:lnTo>
                    <a:pt x="491676" y="779981"/>
                  </a:lnTo>
                  <a:lnTo>
                    <a:pt x="446811" y="767345"/>
                  </a:lnTo>
                  <a:lnTo>
                    <a:pt x="403774" y="754300"/>
                  </a:lnTo>
                  <a:lnTo>
                    <a:pt x="362616" y="740857"/>
                  </a:lnTo>
                  <a:lnTo>
                    <a:pt x="323389" y="727029"/>
                  </a:lnTo>
                  <a:lnTo>
                    <a:pt x="286144" y="712831"/>
                  </a:lnTo>
                  <a:lnTo>
                    <a:pt x="250932" y="698274"/>
                  </a:lnTo>
                  <a:lnTo>
                    <a:pt x="186809" y="668136"/>
                  </a:lnTo>
                  <a:lnTo>
                    <a:pt x="131431" y="636719"/>
                  </a:lnTo>
                  <a:lnTo>
                    <a:pt x="85205" y="604126"/>
                  </a:lnTo>
                  <a:lnTo>
                    <a:pt x="48541" y="570460"/>
                  </a:lnTo>
                  <a:lnTo>
                    <a:pt x="21846" y="535824"/>
                  </a:lnTo>
                  <a:lnTo>
                    <a:pt x="5529" y="500323"/>
                  </a:lnTo>
                  <a:lnTo>
                    <a:pt x="0" y="464058"/>
                  </a:lnTo>
                  <a:close/>
                </a:path>
              </a:pathLst>
            </a:custGeom>
            <a:ln w="25908">
              <a:solidFill>
                <a:srgbClr val="AC50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1732" y="2536697"/>
            <a:ext cx="2348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dirty="0" u="none" sz="1800">
                <a:solidFill>
                  <a:srgbClr val="FFFFFF"/>
                </a:solidFill>
              </a:rPr>
              <a:t>Mesures</a:t>
            </a:r>
            <a:r>
              <a:rPr dirty="0" u="none" sz="1800" spc="10">
                <a:solidFill>
                  <a:srgbClr val="FFFFFF"/>
                </a:solidFill>
              </a:rPr>
              <a:t> </a:t>
            </a:r>
            <a:r>
              <a:rPr dirty="0" u="none" sz="1800" spc="-20">
                <a:solidFill>
                  <a:srgbClr val="FFFFFF"/>
                </a:solidFill>
              </a:rPr>
              <a:t>de</a:t>
            </a:r>
            <a:r>
              <a:rPr dirty="0" u="none" sz="1800" spc="15">
                <a:solidFill>
                  <a:srgbClr val="FFFFFF"/>
                </a:solidFill>
              </a:rPr>
              <a:t> </a:t>
            </a:r>
            <a:r>
              <a:rPr dirty="0" u="none" sz="1800" spc="-35">
                <a:solidFill>
                  <a:srgbClr val="FFFFFF"/>
                </a:solidFill>
              </a:rPr>
              <a:t>protection </a:t>
            </a:r>
            <a:r>
              <a:rPr dirty="0" u="none" sz="1800" spc="-385">
                <a:solidFill>
                  <a:srgbClr val="FFFFFF"/>
                </a:solidFill>
              </a:rPr>
              <a:t> </a:t>
            </a:r>
            <a:r>
              <a:rPr dirty="0" u="none" sz="1800" spc="-35">
                <a:solidFill>
                  <a:srgbClr val="FFFFFF"/>
                </a:solidFill>
              </a:rPr>
              <a:t>matérielle</a:t>
            </a:r>
            <a:r>
              <a:rPr dirty="0" u="none" sz="1800" spc="40">
                <a:solidFill>
                  <a:srgbClr val="FFFFFF"/>
                </a:solidFill>
              </a:rPr>
              <a:t> </a:t>
            </a:r>
            <a:r>
              <a:rPr dirty="0" u="none" sz="1800" spc="-15">
                <a:solidFill>
                  <a:srgbClr val="FFFFFF"/>
                </a:solidFill>
              </a:rPr>
              <a:t>collective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3891660" y="2881757"/>
            <a:ext cx="8314690" cy="2414270"/>
            <a:chOff x="3891660" y="2881757"/>
            <a:chExt cx="8314690" cy="2414270"/>
          </a:xfrm>
        </p:grpSpPr>
        <p:sp>
          <p:nvSpPr>
            <p:cNvPr id="8" name="object 8"/>
            <p:cNvSpPr/>
            <p:nvPr/>
          </p:nvSpPr>
          <p:spPr>
            <a:xfrm>
              <a:off x="3891660" y="2881757"/>
              <a:ext cx="1321435" cy="1718310"/>
            </a:xfrm>
            <a:custGeom>
              <a:avLst/>
              <a:gdLst/>
              <a:ahLst/>
              <a:cxnLst/>
              <a:rect l="l" t="t" r="r" b="b"/>
              <a:pathLst>
                <a:path w="1321435" h="1718310">
                  <a:moveTo>
                    <a:pt x="1236587" y="1638806"/>
                  </a:moveTo>
                  <a:lnTo>
                    <a:pt x="1206373" y="1661921"/>
                  </a:lnTo>
                  <a:lnTo>
                    <a:pt x="1321180" y="1718055"/>
                  </a:lnTo>
                  <a:lnTo>
                    <a:pt x="1308924" y="1653920"/>
                  </a:lnTo>
                  <a:lnTo>
                    <a:pt x="1248155" y="1653920"/>
                  </a:lnTo>
                  <a:lnTo>
                    <a:pt x="1236587" y="1638806"/>
                  </a:lnTo>
                  <a:close/>
                </a:path>
                <a:path w="1321435" h="1718310">
                  <a:moveTo>
                    <a:pt x="1266809" y="1615686"/>
                  </a:moveTo>
                  <a:lnTo>
                    <a:pt x="1236587" y="1638806"/>
                  </a:lnTo>
                  <a:lnTo>
                    <a:pt x="1248155" y="1653920"/>
                  </a:lnTo>
                  <a:lnTo>
                    <a:pt x="1278381" y="1630806"/>
                  </a:lnTo>
                  <a:lnTo>
                    <a:pt x="1266809" y="1615686"/>
                  </a:lnTo>
                  <a:close/>
                </a:path>
                <a:path w="1321435" h="1718310">
                  <a:moveTo>
                    <a:pt x="1297177" y="1592452"/>
                  </a:moveTo>
                  <a:lnTo>
                    <a:pt x="1266809" y="1615686"/>
                  </a:lnTo>
                  <a:lnTo>
                    <a:pt x="1278381" y="1630806"/>
                  </a:lnTo>
                  <a:lnTo>
                    <a:pt x="1248155" y="1653920"/>
                  </a:lnTo>
                  <a:lnTo>
                    <a:pt x="1308924" y="1653920"/>
                  </a:lnTo>
                  <a:lnTo>
                    <a:pt x="1297177" y="1592452"/>
                  </a:lnTo>
                  <a:close/>
                </a:path>
                <a:path w="1321435" h="1718310">
                  <a:moveTo>
                    <a:pt x="30225" y="0"/>
                  </a:moveTo>
                  <a:lnTo>
                    <a:pt x="0" y="23113"/>
                  </a:lnTo>
                  <a:lnTo>
                    <a:pt x="1236587" y="1638806"/>
                  </a:lnTo>
                  <a:lnTo>
                    <a:pt x="1266809" y="1615686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88629" y="4365498"/>
              <a:ext cx="4104640" cy="917575"/>
            </a:xfrm>
            <a:custGeom>
              <a:avLst/>
              <a:gdLst/>
              <a:ahLst/>
              <a:cxnLst/>
              <a:rect l="l" t="t" r="r" b="b"/>
              <a:pathLst>
                <a:path w="4104640" h="917575">
                  <a:moveTo>
                    <a:pt x="2052066" y="0"/>
                  </a:moveTo>
                  <a:lnTo>
                    <a:pt x="1978463" y="289"/>
                  </a:lnTo>
                  <a:lnTo>
                    <a:pt x="1905513" y="1151"/>
                  </a:lnTo>
                  <a:lnTo>
                    <a:pt x="1833257" y="2576"/>
                  </a:lnTo>
                  <a:lnTo>
                    <a:pt x="1761741" y="4554"/>
                  </a:lnTo>
                  <a:lnTo>
                    <a:pt x="1691007" y="7076"/>
                  </a:lnTo>
                  <a:lnTo>
                    <a:pt x="1621099" y="10132"/>
                  </a:lnTo>
                  <a:lnTo>
                    <a:pt x="1552059" y="13711"/>
                  </a:lnTo>
                  <a:lnTo>
                    <a:pt x="1483932" y="17806"/>
                  </a:lnTo>
                  <a:lnTo>
                    <a:pt x="1416761" y="22404"/>
                  </a:lnTo>
                  <a:lnTo>
                    <a:pt x="1350589" y="27498"/>
                  </a:lnTo>
                  <a:lnTo>
                    <a:pt x="1285459" y="33077"/>
                  </a:lnTo>
                  <a:lnTo>
                    <a:pt x="1221416" y="39132"/>
                  </a:lnTo>
                  <a:lnTo>
                    <a:pt x="1158502" y="45652"/>
                  </a:lnTo>
                  <a:lnTo>
                    <a:pt x="1096760" y="52629"/>
                  </a:lnTo>
                  <a:lnTo>
                    <a:pt x="1036235" y="60053"/>
                  </a:lnTo>
                  <a:lnTo>
                    <a:pt x="976970" y="67913"/>
                  </a:lnTo>
                  <a:lnTo>
                    <a:pt x="919008" y="76200"/>
                  </a:lnTo>
                  <a:lnTo>
                    <a:pt x="862392" y="84905"/>
                  </a:lnTo>
                  <a:lnTo>
                    <a:pt x="807165" y="94017"/>
                  </a:lnTo>
                  <a:lnTo>
                    <a:pt x="753372" y="103527"/>
                  </a:lnTo>
                  <a:lnTo>
                    <a:pt x="701056" y="113426"/>
                  </a:lnTo>
                  <a:lnTo>
                    <a:pt x="650260" y="123703"/>
                  </a:lnTo>
                  <a:lnTo>
                    <a:pt x="601027" y="134350"/>
                  </a:lnTo>
                  <a:lnTo>
                    <a:pt x="553401" y="145355"/>
                  </a:lnTo>
                  <a:lnTo>
                    <a:pt x="507425" y="156710"/>
                  </a:lnTo>
                  <a:lnTo>
                    <a:pt x="463143" y="168405"/>
                  </a:lnTo>
                  <a:lnTo>
                    <a:pt x="420598" y="180430"/>
                  </a:lnTo>
                  <a:lnTo>
                    <a:pt x="379833" y="192775"/>
                  </a:lnTo>
                  <a:lnTo>
                    <a:pt x="340892" y="205431"/>
                  </a:lnTo>
                  <a:lnTo>
                    <a:pt x="303818" y="218388"/>
                  </a:lnTo>
                  <a:lnTo>
                    <a:pt x="235446" y="245166"/>
                  </a:lnTo>
                  <a:lnTo>
                    <a:pt x="175064" y="273032"/>
                  </a:lnTo>
                  <a:lnTo>
                    <a:pt x="123019" y="301908"/>
                  </a:lnTo>
                  <a:lnTo>
                    <a:pt x="79658" y="331717"/>
                  </a:lnTo>
                  <a:lnTo>
                    <a:pt x="45328" y="362380"/>
                  </a:lnTo>
                  <a:lnTo>
                    <a:pt x="20377" y="393821"/>
                  </a:lnTo>
                  <a:lnTo>
                    <a:pt x="1295" y="442269"/>
                  </a:lnTo>
                  <a:lnTo>
                    <a:pt x="0" y="458724"/>
                  </a:lnTo>
                  <a:lnTo>
                    <a:pt x="1295" y="475178"/>
                  </a:lnTo>
                  <a:lnTo>
                    <a:pt x="20377" y="523626"/>
                  </a:lnTo>
                  <a:lnTo>
                    <a:pt x="45328" y="555067"/>
                  </a:lnTo>
                  <a:lnTo>
                    <a:pt x="79658" y="585730"/>
                  </a:lnTo>
                  <a:lnTo>
                    <a:pt x="123019" y="615539"/>
                  </a:lnTo>
                  <a:lnTo>
                    <a:pt x="175064" y="644415"/>
                  </a:lnTo>
                  <a:lnTo>
                    <a:pt x="235446" y="672281"/>
                  </a:lnTo>
                  <a:lnTo>
                    <a:pt x="303818" y="699059"/>
                  </a:lnTo>
                  <a:lnTo>
                    <a:pt x="340892" y="712016"/>
                  </a:lnTo>
                  <a:lnTo>
                    <a:pt x="379833" y="724672"/>
                  </a:lnTo>
                  <a:lnTo>
                    <a:pt x="420598" y="737017"/>
                  </a:lnTo>
                  <a:lnTo>
                    <a:pt x="463143" y="749042"/>
                  </a:lnTo>
                  <a:lnTo>
                    <a:pt x="507425" y="760737"/>
                  </a:lnTo>
                  <a:lnTo>
                    <a:pt x="553401" y="772092"/>
                  </a:lnTo>
                  <a:lnTo>
                    <a:pt x="601027" y="783097"/>
                  </a:lnTo>
                  <a:lnTo>
                    <a:pt x="650260" y="793744"/>
                  </a:lnTo>
                  <a:lnTo>
                    <a:pt x="701056" y="804021"/>
                  </a:lnTo>
                  <a:lnTo>
                    <a:pt x="753372" y="813920"/>
                  </a:lnTo>
                  <a:lnTo>
                    <a:pt x="807165" y="823430"/>
                  </a:lnTo>
                  <a:lnTo>
                    <a:pt x="862392" y="832542"/>
                  </a:lnTo>
                  <a:lnTo>
                    <a:pt x="919008" y="841247"/>
                  </a:lnTo>
                  <a:lnTo>
                    <a:pt x="976970" y="849534"/>
                  </a:lnTo>
                  <a:lnTo>
                    <a:pt x="1036235" y="857394"/>
                  </a:lnTo>
                  <a:lnTo>
                    <a:pt x="1096760" y="864818"/>
                  </a:lnTo>
                  <a:lnTo>
                    <a:pt x="1158502" y="871795"/>
                  </a:lnTo>
                  <a:lnTo>
                    <a:pt x="1221416" y="878315"/>
                  </a:lnTo>
                  <a:lnTo>
                    <a:pt x="1285459" y="884370"/>
                  </a:lnTo>
                  <a:lnTo>
                    <a:pt x="1350589" y="889949"/>
                  </a:lnTo>
                  <a:lnTo>
                    <a:pt x="1416761" y="895043"/>
                  </a:lnTo>
                  <a:lnTo>
                    <a:pt x="1483932" y="899641"/>
                  </a:lnTo>
                  <a:lnTo>
                    <a:pt x="1552059" y="903736"/>
                  </a:lnTo>
                  <a:lnTo>
                    <a:pt x="1621099" y="907315"/>
                  </a:lnTo>
                  <a:lnTo>
                    <a:pt x="1691007" y="910371"/>
                  </a:lnTo>
                  <a:lnTo>
                    <a:pt x="1761741" y="912893"/>
                  </a:lnTo>
                  <a:lnTo>
                    <a:pt x="1833257" y="914871"/>
                  </a:lnTo>
                  <a:lnTo>
                    <a:pt x="1905513" y="916296"/>
                  </a:lnTo>
                  <a:lnTo>
                    <a:pt x="1978463" y="917158"/>
                  </a:lnTo>
                  <a:lnTo>
                    <a:pt x="2052066" y="917447"/>
                  </a:lnTo>
                  <a:lnTo>
                    <a:pt x="2125668" y="917158"/>
                  </a:lnTo>
                  <a:lnTo>
                    <a:pt x="2198618" y="916296"/>
                  </a:lnTo>
                  <a:lnTo>
                    <a:pt x="2270874" y="914871"/>
                  </a:lnTo>
                  <a:lnTo>
                    <a:pt x="2342390" y="912893"/>
                  </a:lnTo>
                  <a:lnTo>
                    <a:pt x="2413124" y="910371"/>
                  </a:lnTo>
                  <a:lnTo>
                    <a:pt x="2483032" y="907315"/>
                  </a:lnTo>
                  <a:lnTo>
                    <a:pt x="2552072" y="903736"/>
                  </a:lnTo>
                  <a:lnTo>
                    <a:pt x="2620199" y="899641"/>
                  </a:lnTo>
                  <a:lnTo>
                    <a:pt x="2687370" y="895043"/>
                  </a:lnTo>
                  <a:lnTo>
                    <a:pt x="2753542" y="889949"/>
                  </a:lnTo>
                  <a:lnTo>
                    <a:pt x="2818672" y="884370"/>
                  </a:lnTo>
                  <a:lnTo>
                    <a:pt x="2882715" y="878315"/>
                  </a:lnTo>
                  <a:lnTo>
                    <a:pt x="2945629" y="871795"/>
                  </a:lnTo>
                  <a:lnTo>
                    <a:pt x="3007371" y="864818"/>
                  </a:lnTo>
                  <a:lnTo>
                    <a:pt x="3067896" y="857394"/>
                  </a:lnTo>
                  <a:lnTo>
                    <a:pt x="3127161" y="849534"/>
                  </a:lnTo>
                  <a:lnTo>
                    <a:pt x="3185123" y="841247"/>
                  </a:lnTo>
                  <a:lnTo>
                    <a:pt x="3241739" y="832542"/>
                  </a:lnTo>
                  <a:lnTo>
                    <a:pt x="3296966" y="823430"/>
                  </a:lnTo>
                  <a:lnTo>
                    <a:pt x="3350759" y="813920"/>
                  </a:lnTo>
                  <a:lnTo>
                    <a:pt x="3403075" y="804021"/>
                  </a:lnTo>
                  <a:lnTo>
                    <a:pt x="3453871" y="793744"/>
                  </a:lnTo>
                  <a:lnTo>
                    <a:pt x="3503104" y="783097"/>
                  </a:lnTo>
                  <a:lnTo>
                    <a:pt x="3550730" y="772092"/>
                  </a:lnTo>
                  <a:lnTo>
                    <a:pt x="3596706" y="760737"/>
                  </a:lnTo>
                  <a:lnTo>
                    <a:pt x="3640988" y="749042"/>
                  </a:lnTo>
                  <a:lnTo>
                    <a:pt x="3683533" y="737017"/>
                  </a:lnTo>
                  <a:lnTo>
                    <a:pt x="3724298" y="724672"/>
                  </a:lnTo>
                  <a:lnTo>
                    <a:pt x="3763239" y="712016"/>
                  </a:lnTo>
                  <a:lnTo>
                    <a:pt x="3800313" y="699059"/>
                  </a:lnTo>
                  <a:lnTo>
                    <a:pt x="3868685" y="672281"/>
                  </a:lnTo>
                  <a:lnTo>
                    <a:pt x="3929067" y="644415"/>
                  </a:lnTo>
                  <a:lnTo>
                    <a:pt x="3981112" y="615539"/>
                  </a:lnTo>
                  <a:lnTo>
                    <a:pt x="4024473" y="585730"/>
                  </a:lnTo>
                  <a:lnTo>
                    <a:pt x="4058803" y="555067"/>
                  </a:lnTo>
                  <a:lnTo>
                    <a:pt x="4083754" y="523626"/>
                  </a:lnTo>
                  <a:lnTo>
                    <a:pt x="4102836" y="475178"/>
                  </a:lnTo>
                  <a:lnTo>
                    <a:pt x="4104131" y="458724"/>
                  </a:lnTo>
                  <a:lnTo>
                    <a:pt x="4102836" y="442269"/>
                  </a:lnTo>
                  <a:lnTo>
                    <a:pt x="4083754" y="393821"/>
                  </a:lnTo>
                  <a:lnTo>
                    <a:pt x="4058803" y="362380"/>
                  </a:lnTo>
                  <a:lnTo>
                    <a:pt x="4024473" y="331717"/>
                  </a:lnTo>
                  <a:lnTo>
                    <a:pt x="3981112" y="301908"/>
                  </a:lnTo>
                  <a:lnTo>
                    <a:pt x="3929067" y="273032"/>
                  </a:lnTo>
                  <a:lnTo>
                    <a:pt x="3868685" y="245166"/>
                  </a:lnTo>
                  <a:lnTo>
                    <a:pt x="3800313" y="218388"/>
                  </a:lnTo>
                  <a:lnTo>
                    <a:pt x="3763239" y="205431"/>
                  </a:lnTo>
                  <a:lnTo>
                    <a:pt x="3724298" y="192775"/>
                  </a:lnTo>
                  <a:lnTo>
                    <a:pt x="3683533" y="180430"/>
                  </a:lnTo>
                  <a:lnTo>
                    <a:pt x="3640988" y="168405"/>
                  </a:lnTo>
                  <a:lnTo>
                    <a:pt x="3596706" y="156710"/>
                  </a:lnTo>
                  <a:lnTo>
                    <a:pt x="3550730" y="145355"/>
                  </a:lnTo>
                  <a:lnTo>
                    <a:pt x="3503104" y="134350"/>
                  </a:lnTo>
                  <a:lnTo>
                    <a:pt x="3453871" y="123703"/>
                  </a:lnTo>
                  <a:lnTo>
                    <a:pt x="3403075" y="113426"/>
                  </a:lnTo>
                  <a:lnTo>
                    <a:pt x="3350759" y="103527"/>
                  </a:lnTo>
                  <a:lnTo>
                    <a:pt x="3296966" y="94017"/>
                  </a:lnTo>
                  <a:lnTo>
                    <a:pt x="3241739" y="84905"/>
                  </a:lnTo>
                  <a:lnTo>
                    <a:pt x="3185123" y="76200"/>
                  </a:lnTo>
                  <a:lnTo>
                    <a:pt x="3127161" y="67913"/>
                  </a:lnTo>
                  <a:lnTo>
                    <a:pt x="3067896" y="60053"/>
                  </a:lnTo>
                  <a:lnTo>
                    <a:pt x="3007371" y="52629"/>
                  </a:lnTo>
                  <a:lnTo>
                    <a:pt x="2945629" y="45652"/>
                  </a:lnTo>
                  <a:lnTo>
                    <a:pt x="2882715" y="39132"/>
                  </a:lnTo>
                  <a:lnTo>
                    <a:pt x="2818672" y="33077"/>
                  </a:lnTo>
                  <a:lnTo>
                    <a:pt x="2753542" y="27498"/>
                  </a:lnTo>
                  <a:lnTo>
                    <a:pt x="2687370" y="22404"/>
                  </a:lnTo>
                  <a:lnTo>
                    <a:pt x="2620199" y="17806"/>
                  </a:lnTo>
                  <a:lnTo>
                    <a:pt x="2552072" y="13711"/>
                  </a:lnTo>
                  <a:lnTo>
                    <a:pt x="2483032" y="10132"/>
                  </a:lnTo>
                  <a:lnTo>
                    <a:pt x="2413124" y="7076"/>
                  </a:lnTo>
                  <a:lnTo>
                    <a:pt x="2342390" y="4554"/>
                  </a:lnTo>
                  <a:lnTo>
                    <a:pt x="2270874" y="2576"/>
                  </a:lnTo>
                  <a:lnTo>
                    <a:pt x="2198618" y="1151"/>
                  </a:lnTo>
                  <a:lnTo>
                    <a:pt x="2125668" y="289"/>
                  </a:lnTo>
                  <a:lnTo>
                    <a:pt x="2052066" y="0"/>
                  </a:lnTo>
                  <a:close/>
                </a:path>
              </a:pathLst>
            </a:custGeom>
            <a:solidFill>
              <a:srgbClr val="EB6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88629" y="4365498"/>
              <a:ext cx="4104640" cy="917575"/>
            </a:xfrm>
            <a:custGeom>
              <a:avLst/>
              <a:gdLst/>
              <a:ahLst/>
              <a:cxnLst/>
              <a:rect l="l" t="t" r="r" b="b"/>
              <a:pathLst>
                <a:path w="4104640" h="917575">
                  <a:moveTo>
                    <a:pt x="0" y="458724"/>
                  </a:moveTo>
                  <a:lnTo>
                    <a:pt x="11527" y="409808"/>
                  </a:lnTo>
                  <a:lnTo>
                    <a:pt x="45328" y="362380"/>
                  </a:lnTo>
                  <a:lnTo>
                    <a:pt x="79658" y="331717"/>
                  </a:lnTo>
                  <a:lnTo>
                    <a:pt x="123019" y="301908"/>
                  </a:lnTo>
                  <a:lnTo>
                    <a:pt x="175064" y="273032"/>
                  </a:lnTo>
                  <a:lnTo>
                    <a:pt x="235446" y="245166"/>
                  </a:lnTo>
                  <a:lnTo>
                    <a:pt x="303818" y="218388"/>
                  </a:lnTo>
                  <a:lnTo>
                    <a:pt x="340892" y="205431"/>
                  </a:lnTo>
                  <a:lnTo>
                    <a:pt x="379833" y="192775"/>
                  </a:lnTo>
                  <a:lnTo>
                    <a:pt x="420598" y="180430"/>
                  </a:lnTo>
                  <a:lnTo>
                    <a:pt x="463143" y="168405"/>
                  </a:lnTo>
                  <a:lnTo>
                    <a:pt x="507425" y="156710"/>
                  </a:lnTo>
                  <a:lnTo>
                    <a:pt x="553401" y="145355"/>
                  </a:lnTo>
                  <a:lnTo>
                    <a:pt x="601027" y="134350"/>
                  </a:lnTo>
                  <a:lnTo>
                    <a:pt x="650260" y="123703"/>
                  </a:lnTo>
                  <a:lnTo>
                    <a:pt x="701056" y="113426"/>
                  </a:lnTo>
                  <a:lnTo>
                    <a:pt x="753372" y="103527"/>
                  </a:lnTo>
                  <a:lnTo>
                    <a:pt x="807165" y="94017"/>
                  </a:lnTo>
                  <a:lnTo>
                    <a:pt x="862392" y="84905"/>
                  </a:lnTo>
                  <a:lnTo>
                    <a:pt x="919008" y="76200"/>
                  </a:lnTo>
                  <a:lnTo>
                    <a:pt x="976970" y="67913"/>
                  </a:lnTo>
                  <a:lnTo>
                    <a:pt x="1036235" y="60053"/>
                  </a:lnTo>
                  <a:lnTo>
                    <a:pt x="1096760" y="52629"/>
                  </a:lnTo>
                  <a:lnTo>
                    <a:pt x="1158502" y="45652"/>
                  </a:lnTo>
                  <a:lnTo>
                    <a:pt x="1221416" y="39132"/>
                  </a:lnTo>
                  <a:lnTo>
                    <a:pt x="1285459" y="33077"/>
                  </a:lnTo>
                  <a:lnTo>
                    <a:pt x="1350589" y="27498"/>
                  </a:lnTo>
                  <a:lnTo>
                    <a:pt x="1416761" y="22404"/>
                  </a:lnTo>
                  <a:lnTo>
                    <a:pt x="1483932" y="17806"/>
                  </a:lnTo>
                  <a:lnTo>
                    <a:pt x="1552059" y="13711"/>
                  </a:lnTo>
                  <a:lnTo>
                    <a:pt x="1621099" y="10132"/>
                  </a:lnTo>
                  <a:lnTo>
                    <a:pt x="1691007" y="7076"/>
                  </a:lnTo>
                  <a:lnTo>
                    <a:pt x="1761741" y="4554"/>
                  </a:lnTo>
                  <a:lnTo>
                    <a:pt x="1833257" y="2576"/>
                  </a:lnTo>
                  <a:lnTo>
                    <a:pt x="1905513" y="1151"/>
                  </a:lnTo>
                  <a:lnTo>
                    <a:pt x="1978463" y="289"/>
                  </a:lnTo>
                  <a:lnTo>
                    <a:pt x="2052066" y="0"/>
                  </a:lnTo>
                  <a:lnTo>
                    <a:pt x="2125668" y="289"/>
                  </a:lnTo>
                  <a:lnTo>
                    <a:pt x="2198618" y="1151"/>
                  </a:lnTo>
                  <a:lnTo>
                    <a:pt x="2270874" y="2576"/>
                  </a:lnTo>
                  <a:lnTo>
                    <a:pt x="2342390" y="4554"/>
                  </a:lnTo>
                  <a:lnTo>
                    <a:pt x="2413124" y="7076"/>
                  </a:lnTo>
                  <a:lnTo>
                    <a:pt x="2483032" y="10132"/>
                  </a:lnTo>
                  <a:lnTo>
                    <a:pt x="2552072" y="13711"/>
                  </a:lnTo>
                  <a:lnTo>
                    <a:pt x="2620199" y="17806"/>
                  </a:lnTo>
                  <a:lnTo>
                    <a:pt x="2687370" y="22404"/>
                  </a:lnTo>
                  <a:lnTo>
                    <a:pt x="2753542" y="27498"/>
                  </a:lnTo>
                  <a:lnTo>
                    <a:pt x="2818672" y="33077"/>
                  </a:lnTo>
                  <a:lnTo>
                    <a:pt x="2882715" y="39132"/>
                  </a:lnTo>
                  <a:lnTo>
                    <a:pt x="2945629" y="45652"/>
                  </a:lnTo>
                  <a:lnTo>
                    <a:pt x="3007371" y="52629"/>
                  </a:lnTo>
                  <a:lnTo>
                    <a:pt x="3067896" y="60053"/>
                  </a:lnTo>
                  <a:lnTo>
                    <a:pt x="3127161" y="67913"/>
                  </a:lnTo>
                  <a:lnTo>
                    <a:pt x="3185123" y="76200"/>
                  </a:lnTo>
                  <a:lnTo>
                    <a:pt x="3241739" y="84905"/>
                  </a:lnTo>
                  <a:lnTo>
                    <a:pt x="3296966" y="94017"/>
                  </a:lnTo>
                  <a:lnTo>
                    <a:pt x="3350759" y="103527"/>
                  </a:lnTo>
                  <a:lnTo>
                    <a:pt x="3403075" y="113426"/>
                  </a:lnTo>
                  <a:lnTo>
                    <a:pt x="3453871" y="123703"/>
                  </a:lnTo>
                  <a:lnTo>
                    <a:pt x="3503104" y="134350"/>
                  </a:lnTo>
                  <a:lnTo>
                    <a:pt x="3550730" y="145355"/>
                  </a:lnTo>
                  <a:lnTo>
                    <a:pt x="3596706" y="156710"/>
                  </a:lnTo>
                  <a:lnTo>
                    <a:pt x="3640988" y="168405"/>
                  </a:lnTo>
                  <a:lnTo>
                    <a:pt x="3683533" y="180430"/>
                  </a:lnTo>
                  <a:lnTo>
                    <a:pt x="3724298" y="192775"/>
                  </a:lnTo>
                  <a:lnTo>
                    <a:pt x="3763239" y="205431"/>
                  </a:lnTo>
                  <a:lnTo>
                    <a:pt x="3800313" y="218388"/>
                  </a:lnTo>
                  <a:lnTo>
                    <a:pt x="3868685" y="245166"/>
                  </a:lnTo>
                  <a:lnTo>
                    <a:pt x="3929067" y="273032"/>
                  </a:lnTo>
                  <a:lnTo>
                    <a:pt x="3981112" y="301908"/>
                  </a:lnTo>
                  <a:lnTo>
                    <a:pt x="4024473" y="331717"/>
                  </a:lnTo>
                  <a:lnTo>
                    <a:pt x="4058803" y="362380"/>
                  </a:lnTo>
                  <a:lnTo>
                    <a:pt x="4083754" y="393821"/>
                  </a:lnTo>
                  <a:lnTo>
                    <a:pt x="4102836" y="442269"/>
                  </a:lnTo>
                  <a:lnTo>
                    <a:pt x="4104131" y="458724"/>
                  </a:lnTo>
                  <a:lnTo>
                    <a:pt x="4102836" y="475178"/>
                  </a:lnTo>
                  <a:lnTo>
                    <a:pt x="4083754" y="523626"/>
                  </a:lnTo>
                  <a:lnTo>
                    <a:pt x="4058803" y="555067"/>
                  </a:lnTo>
                  <a:lnTo>
                    <a:pt x="4024473" y="585730"/>
                  </a:lnTo>
                  <a:lnTo>
                    <a:pt x="3981112" y="615539"/>
                  </a:lnTo>
                  <a:lnTo>
                    <a:pt x="3929067" y="644415"/>
                  </a:lnTo>
                  <a:lnTo>
                    <a:pt x="3868685" y="672281"/>
                  </a:lnTo>
                  <a:lnTo>
                    <a:pt x="3800313" y="699059"/>
                  </a:lnTo>
                  <a:lnTo>
                    <a:pt x="3763239" y="712016"/>
                  </a:lnTo>
                  <a:lnTo>
                    <a:pt x="3724298" y="724672"/>
                  </a:lnTo>
                  <a:lnTo>
                    <a:pt x="3683533" y="737017"/>
                  </a:lnTo>
                  <a:lnTo>
                    <a:pt x="3640988" y="749042"/>
                  </a:lnTo>
                  <a:lnTo>
                    <a:pt x="3596706" y="760737"/>
                  </a:lnTo>
                  <a:lnTo>
                    <a:pt x="3550730" y="772092"/>
                  </a:lnTo>
                  <a:lnTo>
                    <a:pt x="3503104" y="783097"/>
                  </a:lnTo>
                  <a:lnTo>
                    <a:pt x="3453871" y="793744"/>
                  </a:lnTo>
                  <a:lnTo>
                    <a:pt x="3403075" y="804021"/>
                  </a:lnTo>
                  <a:lnTo>
                    <a:pt x="3350759" y="813920"/>
                  </a:lnTo>
                  <a:lnTo>
                    <a:pt x="3296966" y="823430"/>
                  </a:lnTo>
                  <a:lnTo>
                    <a:pt x="3241739" y="832542"/>
                  </a:lnTo>
                  <a:lnTo>
                    <a:pt x="3185123" y="841247"/>
                  </a:lnTo>
                  <a:lnTo>
                    <a:pt x="3127161" y="849534"/>
                  </a:lnTo>
                  <a:lnTo>
                    <a:pt x="3067896" y="857394"/>
                  </a:lnTo>
                  <a:lnTo>
                    <a:pt x="3007371" y="864818"/>
                  </a:lnTo>
                  <a:lnTo>
                    <a:pt x="2945629" y="871795"/>
                  </a:lnTo>
                  <a:lnTo>
                    <a:pt x="2882715" y="878315"/>
                  </a:lnTo>
                  <a:lnTo>
                    <a:pt x="2818672" y="884370"/>
                  </a:lnTo>
                  <a:lnTo>
                    <a:pt x="2753542" y="889949"/>
                  </a:lnTo>
                  <a:lnTo>
                    <a:pt x="2687370" y="895043"/>
                  </a:lnTo>
                  <a:lnTo>
                    <a:pt x="2620199" y="899641"/>
                  </a:lnTo>
                  <a:lnTo>
                    <a:pt x="2552072" y="903736"/>
                  </a:lnTo>
                  <a:lnTo>
                    <a:pt x="2483032" y="907315"/>
                  </a:lnTo>
                  <a:lnTo>
                    <a:pt x="2413124" y="910371"/>
                  </a:lnTo>
                  <a:lnTo>
                    <a:pt x="2342390" y="912893"/>
                  </a:lnTo>
                  <a:lnTo>
                    <a:pt x="2270874" y="914871"/>
                  </a:lnTo>
                  <a:lnTo>
                    <a:pt x="2198618" y="916296"/>
                  </a:lnTo>
                  <a:lnTo>
                    <a:pt x="2125668" y="917158"/>
                  </a:lnTo>
                  <a:lnTo>
                    <a:pt x="2052066" y="917447"/>
                  </a:lnTo>
                  <a:lnTo>
                    <a:pt x="1978463" y="917158"/>
                  </a:lnTo>
                  <a:lnTo>
                    <a:pt x="1905513" y="916296"/>
                  </a:lnTo>
                  <a:lnTo>
                    <a:pt x="1833257" y="914871"/>
                  </a:lnTo>
                  <a:lnTo>
                    <a:pt x="1761741" y="912893"/>
                  </a:lnTo>
                  <a:lnTo>
                    <a:pt x="1691007" y="910371"/>
                  </a:lnTo>
                  <a:lnTo>
                    <a:pt x="1621099" y="907315"/>
                  </a:lnTo>
                  <a:lnTo>
                    <a:pt x="1552059" y="903736"/>
                  </a:lnTo>
                  <a:lnTo>
                    <a:pt x="1483932" y="899641"/>
                  </a:lnTo>
                  <a:lnTo>
                    <a:pt x="1416761" y="895043"/>
                  </a:lnTo>
                  <a:lnTo>
                    <a:pt x="1350589" y="889949"/>
                  </a:lnTo>
                  <a:lnTo>
                    <a:pt x="1285459" y="884370"/>
                  </a:lnTo>
                  <a:lnTo>
                    <a:pt x="1221416" y="878315"/>
                  </a:lnTo>
                  <a:lnTo>
                    <a:pt x="1158502" y="871795"/>
                  </a:lnTo>
                  <a:lnTo>
                    <a:pt x="1096760" y="864818"/>
                  </a:lnTo>
                  <a:lnTo>
                    <a:pt x="1036235" y="857394"/>
                  </a:lnTo>
                  <a:lnTo>
                    <a:pt x="976970" y="849534"/>
                  </a:lnTo>
                  <a:lnTo>
                    <a:pt x="919008" y="841247"/>
                  </a:lnTo>
                  <a:lnTo>
                    <a:pt x="862392" y="832542"/>
                  </a:lnTo>
                  <a:lnTo>
                    <a:pt x="807165" y="823430"/>
                  </a:lnTo>
                  <a:lnTo>
                    <a:pt x="753372" y="813920"/>
                  </a:lnTo>
                  <a:lnTo>
                    <a:pt x="701056" y="804021"/>
                  </a:lnTo>
                  <a:lnTo>
                    <a:pt x="650260" y="793744"/>
                  </a:lnTo>
                  <a:lnTo>
                    <a:pt x="601027" y="783097"/>
                  </a:lnTo>
                  <a:lnTo>
                    <a:pt x="553401" y="772092"/>
                  </a:lnTo>
                  <a:lnTo>
                    <a:pt x="507425" y="760737"/>
                  </a:lnTo>
                  <a:lnTo>
                    <a:pt x="463143" y="749042"/>
                  </a:lnTo>
                  <a:lnTo>
                    <a:pt x="420598" y="737017"/>
                  </a:lnTo>
                  <a:lnTo>
                    <a:pt x="379833" y="724672"/>
                  </a:lnTo>
                  <a:lnTo>
                    <a:pt x="340892" y="712016"/>
                  </a:lnTo>
                  <a:lnTo>
                    <a:pt x="303818" y="699059"/>
                  </a:lnTo>
                  <a:lnTo>
                    <a:pt x="235446" y="672281"/>
                  </a:lnTo>
                  <a:lnTo>
                    <a:pt x="175064" y="644415"/>
                  </a:lnTo>
                  <a:lnTo>
                    <a:pt x="123019" y="615539"/>
                  </a:lnTo>
                  <a:lnTo>
                    <a:pt x="79658" y="585730"/>
                  </a:lnTo>
                  <a:lnTo>
                    <a:pt x="45328" y="555067"/>
                  </a:lnTo>
                  <a:lnTo>
                    <a:pt x="20377" y="523626"/>
                  </a:lnTo>
                  <a:lnTo>
                    <a:pt x="1295" y="475178"/>
                  </a:lnTo>
                  <a:lnTo>
                    <a:pt x="0" y="458724"/>
                  </a:lnTo>
                  <a:close/>
                </a:path>
              </a:pathLst>
            </a:custGeom>
            <a:ln w="25908">
              <a:solidFill>
                <a:srgbClr val="AC50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923401" y="4522470"/>
            <a:ext cx="24326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mbria"/>
                <a:cs typeface="Cambria"/>
              </a:rPr>
              <a:t>Mesures</a:t>
            </a:r>
            <a:r>
              <a:rPr dirty="0" sz="18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18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Cambria"/>
                <a:cs typeface="Cambria"/>
              </a:rPr>
              <a:t>protection </a:t>
            </a:r>
            <a:r>
              <a:rPr dirty="0" sz="1800" spc="-38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Cambria"/>
                <a:cs typeface="Cambria"/>
              </a:rPr>
              <a:t>matérielle</a:t>
            </a:r>
            <a:r>
              <a:rPr dirty="0" sz="1800" spc="15" b="1">
                <a:solidFill>
                  <a:srgbClr val="FFFFFF"/>
                </a:solidFill>
                <a:latin typeface="Cambria"/>
                <a:cs typeface="Cambria"/>
              </a:rPr>
              <a:t> individuelle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460" y="3483800"/>
            <a:ext cx="7705725" cy="1397635"/>
            <a:chOff x="382460" y="3483800"/>
            <a:chExt cx="7705725" cy="1397635"/>
          </a:xfrm>
        </p:grpSpPr>
        <p:sp>
          <p:nvSpPr>
            <p:cNvPr id="13" name="object 13"/>
            <p:cNvSpPr/>
            <p:nvPr/>
          </p:nvSpPr>
          <p:spPr>
            <a:xfrm>
              <a:off x="6939533" y="4767072"/>
              <a:ext cx="1148715" cy="114300"/>
            </a:xfrm>
            <a:custGeom>
              <a:avLst/>
              <a:gdLst/>
              <a:ahLst/>
              <a:cxnLst/>
              <a:rect l="l" t="t" r="r" b="b"/>
              <a:pathLst>
                <a:path w="114871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148715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148715" h="114300">
                  <a:moveTo>
                    <a:pt x="1148588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148588" y="76200"/>
                  </a:lnTo>
                  <a:lnTo>
                    <a:pt x="1148588" y="38100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5477" y="3496818"/>
              <a:ext cx="3611879" cy="1117600"/>
            </a:xfrm>
            <a:custGeom>
              <a:avLst/>
              <a:gdLst/>
              <a:ahLst/>
              <a:cxnLst/>
              <a:rect l="l" t="t" r="r" b="b"/>
              <a:pathLst>
                <a:path w="3611879" h="1117600">
                  <a:moveTo>
                    <a:pt x="1805939" y="0"/>
                  </a:moveTo>
                  <a:lnTo>
                    <a:pt x="1735027" y="422"/>
                  </a:lnTo>
                  <a:lnTo>
                    <a:pt x="1664806" y="1680"/>
                  </a:lnTo>
                  <a:lnTo>
                    <a:pt x="1595328" y="3757"/>
                  </a:lnTo>
                  <a:lnTo>
                    <a:pt x="1526644" y="6638"/>
                  </a:lnTo>
                  <a:lnTo>
                    <a:pt x="1458802" y="10308"/>
                  </a:lnTo>
                  <a:lnTo>
                    <a:pt x="1391854" y="14751"/>
                  </a:lnTo>
                  <a:lnTo>
                    <a:pt x="1325849" y="19951"/>
                  </a:lnTo>
                  <a:lnTo>
                    <a:pt x="1260837" y="25893"/>
                  </a:lnTo>
                  <a:lnTo>
                    <a:pt x="1196870" y="32561"/>
                  </a:lnTo>
                  <a:lnTo>
                    <a:pt x="1133996" y="39941"/>
                  </a:lnTo>
                  <a:lnTo>
                    <a:pt x="1072267" y="48015"/>
                  </a:lnTo>
                  <a:lnTo>
                    <a:pt x="1011732" y="56770"/>
                  </a:lnTo>
                  <a:lnTo>
                    <a:pt x="952442" y="66188"/>
                  </a:lnTo>
                  <a:lnTo>
                    <a:pt x="894446" y="76256"/>
                  </a:lnTo>
                  <a:lnTo>
                    <a:pt x="837796" y="86957"/>
                  </a:lnTo>
                  <a:lnTo>
                    <a:pt x="782540" y="98275"/>
                  </a:lnTo>
                  <a:lnTo>
                    <a:pt x="728730" y="110196"/>
                  </a:lnTo>
                  <a:lnTo>
                    <a:pt x="676416" y="122704"/>
                  </a:lnTo>
                  <a:lnTo>
                    <a:pt x="625647" y="135782"/>
                  </a:lnTo>
                  <a:lnTo>
                    <a:pt x="576474" y="149417"/>
                  </a:lnTo>
                  <a:lnTo>
                    <a:pt x="528947" y="163591"/>
                  </a:lnTo>
                  <a:lnTo>
                    <a:pt x="483116" y="178291"/>
                  </a:lnTo>
                  <a:lnTo>
                    <a:pt x="439031" y="193499"/>
                  </a:lnTo>
                  <a:lnTo>
                    <a:pt x="396744" y="209201"/>
                  </a:lnTo>
                  <a:lnTo>
                    <a:pt x="356303" y="225381"/>
                  </a:lnTo>
                  <a:lnTo>
                    <a:pt x="317759" y="242023"/>
                  </a:lnTo>
                  <a:lnTo>
                    <a:pt x="281162" y="259113"/>
                  </a:lnTo>
                  <a:lnTo>
                    <a:pt x="246563" y="276634"/>
                  </a:lnTo>
                  <a:lnTo>
                    <a:pt x="183557" y="312908"/>
                  </a:lnTo>
                  <a:lnTo>
                    <a:pt x="129143" y="350723"/>
                  </a:lnTo>
                  <a:lnTo>
                    <a:pt x="83722" y="389953"/>
                  </a:lnTo>
                  <a:lnTo>
                    <a:pt x="47696" y="430474"/>
                  </a:lnTo>
                  <a:lnTo>
                    <a:pt x="21465" y="472163"/>
                  </a:lnTo>
                  <a:lnTo>
                    <a:pt x="5433" y="514895"/>
                  </a:lnTo>
                  <a:lnTo>
                    <a:pt x="0" y="558546"/>
                  </a:lnTo>
                  <a:lnTo>
                    <a:pt x="1366" y="580478"/>
                  </a:lnTo>
                  <a:lnTo>
                    <a:pt x="12149" y="623685"/>
                  </a:lnTo>
                  <a:lnTo>
                    <a:pt x="33331" y="665911"/>
                  </a:lnTo>
                  <a:lnTo>
                    <a:pt x="64509" y="707031"/>
                  </a:lnTo>
                  <a:lnTo>
                    <a:pt x="105283" y="746923"/>
                  </a:lnTo>
                  <a:lnTo>
                    <a:pt x="155251" y="785460"/>
                  </a:lnTo>
                  <a:lnTo>
                    <a:pt x="214011" y="822520"/>
                  </a:lnTo>
                  <a:lnTo>
                    <a:pt x="281162" y="857978"/>
                  </a:lnTo>
                  <a:lnTo>
                    <a:pt x="317759" y="875068"/>
                  </a:lnTo>
                  <a:lnTo>
                    <a:pt x="356303" y="891710"/>
                  </a:lnTo>
                  <a:lnTo>
                    <a:pt x="396744" y="907890"/>
                  </a:lnTo>
                  <a:lnTo>
                    <a:pt x="439031" y="923592"/>
                  </a:lnTo>
                  <a:lnTo>
                    <a:pt x="483116" y="938800"/>
                  </a:lnTo>
                  <a:lnTo>
                    <a:pt x="528947" y="953500"/>
                  </a:lnTo>
                  <a:lnTo>
                    <a:pt x="576474" y="967674"/>
                  </a:lnTo>
                  <a:lnTo>
                    <a:pt x="625647" y="981309"/>
                  </a:lnTo>
                  <a:lnTo>
                    <a:pt x="676416" y="994387"/>
                  </a:lnTo>
                  <a:lnTo>
                    <a:pt x="728730" y="1006895"/>
                  </a:lnTo>
                  <a:lnTo>
                    <a:pt x="782540" y="1018816"/>
                  </a:lnTo>
                  <a:lnTo>
                    <a:pt x="837796" y="1030134"/>
                  </a:lnTo>
                  <a:lnTo>
                    <a:pt x="894446" y="1040835"/>
                  </a:lnTo>
                  <a:lnTo>
                    <a:pt x="952442" y="1050903"/>
                  </a:lnTo>
                  <a:lnTo>
                    <a:pt x="1011732" y="1060321"/>
                  </a:lnTo>
                  <a:lnTo>
                    <a:pt x="1072267" y="1069076"/>
                  </a:lnTo>
                  <a:lnTo>
                    <a:pt x="1133996" y="1077150"/>
                  </a:lnTo>
                  <a:lnTo>
                    <a:pt x="1196870" y="1084530"/>
                  </a:lnTo>
                  <a:lnTo>
                    <a:pt x="1260837" y="1091198"/>
                  </a:lnTo>
                  <a:lnTo>
                    <a:pt x="1325849" y="1097140"/>
                  </a:lnTo>
                  <a:lnTo>
                    <a:pt x="1391854" y="1102340"/>
                  </a:lnTo>
                  <a:lnTo>
                    <a:pt x="1458802" y="1106783"/>
                  </a:lnTo>
                  <a:lnTo>
                    <a:pt x="1526644" y="1110453"/>
                  </a:lnTo>
                  <a:lnTo>
                    <a:pt x="1595328" y="1113334"/>
                  </a:lnTo>
                  <a:lnTo>
                    <a:pt x="1664806" y="1115411"/>
                  </a:lnTo>
                  <a:lnTo>
                    <a:pt x="1735027" y="1116669"/>
                  </a:lnTo>
                  <a:lnTo>
                    <a:pt x="1805939" y="1117092"/>
                  </a:lnTo>
                  <a:lnTo>
                    <a:pt x="1876848" y="1116669"/>
                  </a:lnTo>
                  <a:lnTo>
                    <a:pt x="1947065" y="1115411"/>
                  </a:lnTo>
                  <a:lnTo>
                    <a:pt x="2016539" y="1113334"/>
                  </a:lnTo>
                  <a:lnTo>
                    <a:pt x="2085220" y="1110453"/>
                  </a:lnTo>
                  <a:lnTo>
                    <a:pt x="2153059" y="1106783"/>
                  </a:lnTo>
                  <a:lnTo>
                    <a:pt x="2220005" y="1102340"/>
                  </a:lnTo>
                  <a:lnTo>
                    <a:pt x="2286008" y="1097140"/>
                  </a:lnTo>
                  <a:lnTo>
                    <a:pt x="2351018" y="1091198"/>
                  </a:lnTo>
                  <a:lnTo>
                    <a:pt x="2414984" y="1084530"/>
                  </a:lnTo>
                  <a:lnTo>
                    <a:pt x="2477856" y="1077150"/>
                  </a:lnTo>
                  <a:lnTo>
                    <a:pt x="2539585" y="1069076"/>
                  </a:lnTo>
                  <a:lnTo>
                    <a:pt x="2600119" y="1060321"/>
                  </a:lnTo>
                  <a:lnTo>
                    <a:pt x="2659409" y="1050903"/>
                  </a:lnTo>
                  <a:lnTo>
                    <a:pt x="2717404" y="1040835"/>
                  </a:lnTo>
                  <a:lnTo>
                    <a:pt x="2774055" y="1030134"/>
                  </a:lnTo>
                  <a:lnTo>
                    <a:pt x="2829311" y="1018816"/>
                  </a:lnTo>
                  <a:lnTo>
                    <a:pt x="2883121" y="1006895"/>
                  </a:lnTo>
                  <a:lnTo>
                    <a:pt x="2935437" y="994387"/>
                  </a:lnTo>
                  <a:lnTo>
                    <a:pt x="2986207" y="981309"/>
                  </a:lnTo>
                  <a:lnTo>
                    <a:pt x="3035381" y="967674"/>
                  </a:lnTo>
                  <a:lnTo>
                    <a:pt x="3082909" y="953500"/>
                  </a:lnTo>
                  <a:lnTo>
                    <a:pt x="3128741" y="938800"/>
                  </a:lnTo>
                  <a:lnTo>
                    <a:pt x="3172826" y="923592"/>
                  </a:lnTo>
                  <a:lnTo>
                    <a:pt x="3215115" y="907890"/>
                  </a:lnTo>
                  <a:lnTo>
                    <a:pt x="3255558" y="891710"/>
                  </a:lnTo>
                  <a:lnTo>
                    <a:pt x="3294103" y="875068"/>
                  </a:lnTo>
                  <a:lnTo>
                    <a:pt x="3330701" y="857978"/>
                  </a:lnTo>
                  <a:lnTo>
                    <a:pt x="3365302" y="840457"/>
                  </a:lnTo>
                  <a:lnTo>
                    <a:pt x="3428311" y="804183"/>
                  </a:lnTo>
                  <a:lnTo>
                    <a:pt x="3482728" y="766368"/>
                  </a:lnTo>
                  <a:lnTo>
                    <a:pt x="3528151" y="727138"/>
                  </a:lnTo>
                  <a:lnTo>
                    <a:pt x="3564180" y="686617"/>
                  </a:lnTo>
                  <a:lnTo>
                    <a:pt x="3590412" y="644928"/>
                  </a:lnTo>
                  <a:lnTo>
                    <a:pt x="3606446" y="602196"/>
                  </a:lnTo>
                  <a:lnTo>
                    <a:pt x="3611880" y="558546"/>
                  </a:lnTo>
                  <a:lnTo>
                    <a:pt x="3610513" y="536613"/>
                  </a:lnTo>
                  <a:lnTo>
                    <a:pt x="3599729" y="493406"/>
                  </a:lnTo>
                  <a:lnTo>
                    <a:pt x="3578546" y="451180"/>
                  </a:lnTo>
                  <a:lnTo>
                    <a:pt x="3547365" y="410060"/>
                  </a:lnTo>
                  <a:lnTo>
                    <a:pt x="3506589" y="370168"/>
                  </a:lnTo>
                  <a:lnTo>
                    <a:pt x="3456618" y="331631"/>
                  </a:lnTo>
                  <a:lnTo>
                    <a:pt x="3397855" y="294571"/>
                  </a:lnTo>
                  <a:lnTo>
                    <a:pt x="3330701" y="259113"/>
                  </a:lnTo>
                  <a:lnTo>
                    <a:pt x="3294103" y="242023"/>
                  </a:lnTo>
                  <a:lnTo>
                    <a:pt x="3255558" y="225381"/>
                  </a:lnTo>
                  <a:lnTo>
                    <a:pt x="3215115" y="209201"/>
                  </a:lnTo>
                  <a:lnTo>
                    <a:pt x="3172826" y="193499"/>
                  </a:lnTo>
                  <a:lnTo>
                    <a:pt x="3128741" y="178291"/>
                  </a:lnTo>
                  <a:lnTo>
                    <a:pt x="3082909" y="163591"/>
                  </a:lnTo>
                  <a:lnTo>
                    <a:pt x="3035381" y="149417"/>
                  </a:lnTo>
                  <a:lnTo>
                    <a:pt x="2986207" y="135782"/>
                  </a:lnTo>
                  <a:lnTo>
                    <a:pt x="2935437" y="122704"/>
                  </a:lnTo>
                  <a:lnTo>
                    <a:pt x="2883121" y="110196"/>
                  </a:lnTo>
                  <a:lnTo>
                    <a:pt x="2829311" y="98275"/>
                  </a:lnTo>
                  <a:lnTo>
                    <a:pt x="2774055" y="86957"/>
                  </a:lnTo>
                  <a:lnTo>
                    <a:pt x="2717404" y="76256"/>
                  </a:lnTo>
                  <a:lnTo>
                    <a:pt x="2659409" y="66188"/>
                  </a:lnTo>
                  <a:lnTo>
                    <a:pt x="2600119" y="56770"/>
                  </a:lnTo>
                  <a:lnTo>
                    <a:pt x="2539585" y="48015"/>
                  </a:lnTo>
                  <a:lnTo>
                    <a:pt x="2477856" y="39941"/>
                  </a:lnTo>
                  <a:lnTo>
                    <a:pt x="2414984" y="32561"/>
                  </a:lnTo>
                  <a:lnTo>
                    <a:pt x="2351018" y="25893"/>
                  </a:lnTo>
                  <a:lnTo>
                    <a:pt x="2286008" y="19951"/>
                  </a:lnTo>
                  <a:lnTo>
                    <a:pt x="2220005" y="14751"/>
                  </a:lnTo>
                  <a:lnTo>
                    <a:pt x="2153059" y="10308"/>
                  </a:lnTo>
                  <a:lnTo>
                    <a:pt x="2085220" y="6638"/>
                  </a:lnTo>
                  <a:lnTo>
                    <a:pt x="2016539" y="3757"/>
                  </a:lnTo>
                  <a:lnTo>
                    <a:pt x="1947065" y="1680"/>
                  </a:lnTo>
                  <a:lnTo>
                    <a:pt x="1876848" y="422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EB6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5477" y="3496818"/>
              <a:ext cx="3611879" cy="1117600"/>
            </a:xfrm>
            <a:custGeom>
              <a:avLst/>
              <a:gdLst/>
              <a:ahLst/>
              <a:cxnLst/>
              <a:rect l="l" t="t" r="r" b="b"/>
              <a:pathLst>
                <a:path w="3611879" h="1117600">
                  <a:moveTo>
                    <a:pt x="0" y="558546"/>
                  </a:moveTo>
                  <a:lnTo>
                    <a:pt x="5433" y="514895"/>
                  </a:lnTo>
                  <a:lnTo>
                    <a:pt x="21465" y="472163"/>
                  </a:lnTo>
                  <a:lnTo>
                    <a:pt x="47696" y="430474"/>
                  </a:lnTo>
                  <a:lnTo>
                    <a:pt x="83722" y="389953"/>
                  </a:lnTo>
                  <a:lnTo>
                    <a:pt x="129143" y="350723"/>
                  </a:lnTo>
                  <a:lnTo>
                    <a:pt x="183557" y="312908"/>
                  </a:lnTo>
                  <a:lnTo>
                    <a:pt x="246563" y="276634"/>
                  </a:lnTo>
                  <a:lnTo>
                    <a:pt x="281162" y="259113"/>
                  </a:lnTo>
                  <a:lnTo>
                    <a:pt x="317759" y="242023"/>
                  </a:lnTo>
                  <a:lnTo>
                    <a:pt x="356303" y="225381"/>
                  </a:lnTo>
                  <a:lnTo>
                    <a:pt x="396744" y="209201"/>
                  </a:lnTo>
                  <a:lnTo>
                    <a:pt x="439031" y="193499"/>
                  </a:lnTo>
                  <a:lnTo>
                    <a:pt x="483116" y="178291"/>
                  </a:lnTo>
                  <a:lnTo>
                    <a:pt x="528947" y="163591"/>
                  </a:lnTo>
                  <a:lnTo>
                    <a:pt x="576474" y="149417"/>
                  </a:lnTo>
                  <a:lnTo>
                    <a:pt x="625647" y="135782"/>
                  </a:lnTo>
                  <a:lnTo>
                    <a:pt x="676416" y="122704"/>
                  </a:lnTo>
                  <a:lnTo>
                    <a:pt x="728730" y="110196"/>
                  </a:lnTo>
                  <a:lnTo>
                    <a:pt x="782540" y="98275"/>
                  </a:lnTo>
                  <a:lnTo>
                    <a:pt x="837796" y="86957"/>
                  </a:lnTo>
                  <a:lnTo>
                    <a:pt x="894446" y="76256"/>
                  </a:lnTo>
                  <a:lnTo>
                    <a:pt x="952442" y="66188"/>
                  </a:lnTo>
                  <a:lnTo>
                    <a:pt x="1011732" y="56770"/>
                  </a:lnTo>
                  <a:lnTo>
                    <a:pt x="1072267" y="48015"/>
                  </a:lnTo>
                  <a:lnTo>
                    <a:pt x="1133996" y="39941"/>
                  </a:lnTo>
                  <a:lnTo>
                    <a:pt x="1196870" y="32561"/>
                  </a:lnTo>
                  <a:lnTo>
                    <a:pt x="1260837" y="25893"/>
                  </a:lnTo>
                  <a:lnTo>
                    <a:pt x="1325849" y="19951"/>
                  </a:lnTo>
                  <a:lnTo>
                    <a:pt x="1391854" y="14751"/>
                  </a:lnTo>
                  <a:lnTo>
                    <a:pt x="1458802" y="10308"/>
                  </a:lnTo>
                  <a:lnTo>
                    <a:pt x="1526644" y="6638"/>
                  </a:lnTo>
                  <a:lnTo>
                    <a:pt x="1595328" y="3757"/>
                  </a:lnTo>
                  <a:lnTo>
                    <a:pt x="1664806" y="1680"/>
                  </a:lnTo>
                  <a:lnTo>
                    <a:pt x="1735027" y="422"/>
                  </a:lnTo>
                  <a:lnTo>
                    <a:pt x="1805939" y="0"/>
                  </a:lnTo>
                  <a:lnTo>
                    <a:pt x="1876848" y="422"/>
                  </a:lnTo>
                  <a:lnTo>
                    <a:pt x="1947065" y="1680"/>
                  </a:lnTo>
                  <a:lnTo>
                    <a:pt x="2016539" y="3757"/>
                  </a:lnTo>
                  <a:lnTo>
                    <a:pt x="2085220" y="6638"/>
                  </a:lnTo>
                  <a:lnTo>
                    <a:pt x="2153059" y="10308"/>
                  </a:lnTo>
                  <a:lnTo>
                    <a:pt x="2220005" y="14751"/>
                  </a:lnTo>
                  <a:lnTo>
                    <a:pt x="2286008" y="19951"/>
                  </a:lnTo>
                  <a:lnTo>
                    <a:pt x="2351018" y="25893"/>
                  </a:lnTo>
                  <a:lnTo>
                    <a:pt x="2414984" y="32561"/>
                  </a:lnTo>
                  <a:lnTo>
                    <a:pt x="2477856" y="39941"/>
                  </a:lnTo>
                  <a:lnTo>
                    <a:pt x="2539585" y="48015"/>
                  </a:lnTo>
                  <a:lnTo>
                    <a:pt x="2600119" y="56770"/>
                  </a:lnTo>
                  <a:lnTo>
                    <a:pt x="2659409" y="66188"/>
                  </a:lnTo>
                  <a:lnTo>
                    <a:pt x="2717404" y="76256"/>
                  </a:lnTo>
                  <a:lnTo>
                    <a:pt x="2774055" y="86957"/>
                  </a:lnTo>
                  <a:lnTo>
                    <a:pt x="2829311" y="98275"/>
                  </a:lnTo>
                  <a:lnTo>
                    <a:pt x="2883121" y="110196"/>
                  </a:lnTo>
                  <a:lnTo>
                    <a:pt x="2935437" y="122704"/>
                  </a:lnTo>
                  <a:lnTo>
                    <a:pt x="2986207" y="135782"/>
                  </a:lnTo>
                  <a:lnTo>
                    <a:pt x="3035381" y="149417"/>
                  </a:lnTo>
                  <a:lnTo>
                    <a:pt x="3082909" y="163591"/>
                  </a:lnTo>
                  <a:lnTo>
                    <a:pt x="3128741" y="178291"/>
                  </a:lnTo>
                  <a:lnTo>
                    <a:pt x="3172826" y="193499"/>
                  </a:lnTo>
                  <a:lnTo>
                    <a:pt x="3215115" y="209201"/>
                  </a:lnTo>
                  <a:lnTo>
                    <a:pt x="3255558" y="225381"/>
                  </a:lnTo>
                  <a:lnTo>
                    <a:pt x="3294103" y="242023"/>
                  </a:lnTo>
                  <a:lnTo>
                    <a:pt x="3330701" y="259113"/>
                  </a:lnTo>
                  <a:lnTo>
                    <a:pt x="3365302" y="276634"/>
                  </a:lnTo>
                  <a:lnTo>
                    <a:pt x="3428311" y="312908"/>
                  </a:lnTo>
                  <a:lnTo>
                    <a:pt x="3482728" y="350723"/>
                  </a:lnTo>
                  <a:lnTo>
                    <a:pt x="3528151" y="389953"/>
                  </a:lnTo>
                  <a:lnTo>
                    <a:pt x="3564180" y="430474"/>
                  </a:lnTo>
                  <a:lnTo>
                    <a:pt x="3590412" y="472163"/>
                  </a:lnTo>
                  <a:lnTo>
                    <a:pt x="3606446" y="514895"/>
                  </a:lnTo>
                  <a:lnTo>
                    <a:pt x="3611880" y="558546"/>
                  </a:lnTo>
                  <a:lnTo>
                    <a:pt x="3610513" y="580478"/>
                  </a:lnTo>
                  <a:lnTo>
                    <a:pt x="3599729" y="623685"/>
                  </a:lnTo>
                  <a:lnTo>
                    <a:pt x="3578546" y="665911"/>
                  </a:lnTo>
                  <a:lnTo>
                    <a:pt x="3547365" y="707031"/>
                  </a:lnTo>
                  <a:lnTo>
                    <a:pt x="3506589" y="746923"/>
                  </a:lnTo>
                  <a:lnTo>
                    <a:pt x="3456618" y="785460"/>
                  </a:lnTo>
                  <a:lnTo>
                    <a:pt x="3397855" y="822520"/>
                  </a:lnTo>
                  <a:lnTo>
                    <a:pt x="3330701" y="857978"/>
                  </a:lnTo>
                  <a:lnTo>
                    <a:pt x="3294103" y="875068"/>
                  </a:lnTo>
                  <a:lnTo>
                    <a:pt x="3255558" y="891710"/>
                  </a:lnTo>
                  <a:lnTo>
                    <a:pt x="3215115" y="907890"/>
                  </a:lnTo>
                  <a:lnTo>
                    <a:pt x="3172826" y="923592"/>
                  </a:lnTo>
                  <a:lnTo>
                    <a:pt x="3128741" y="938800"/>
                  </a:lnTo>
                  <a:lnTo>
                    <a:pt x="3082909" y="953500"/>
                  </a:lnTo>
                  <a:lnTo>
                    <a:pt x="3035381" y="967674"/>
                  </a:lnTo>
                  <a:lnTo>
                    <a:pt x="2986207" y="981309"/>
                  </a:lnTo>
                  <a:lnTo>
                    <a:pt x="2935437" y="994387"/>
                  </a:lnTo>
                  <a:lnTo>
                    <a:pt x="2883121" y="1006895"/>
                  </a:lnTo>
                  <a:lnTo>
                    <a:pt x="2829311" y="1018816"/>
                  </a:lnTo>
                  <a:lnTo>
                    <a:pt x="2774055" y="1030134"/>
                  </a:lnTo>
                  <a:lnTo>
                    <a:pt x="2717404" y="1040835"/>
                  </a:lnTo>
                  <a:lnTo>
                    <a:pt x="2659409" y="1050903"/>
                  </a:lnTo>
                  <a:lnTo>
                    <a:pt x="2600119" y="1060321"/>
                  </a:lnTo>
                  <a:lnTo>
                    <a:pt x="2539585" y="1069076"/>
                  </a:lnTo>
                  <a:lnTo>
                    <a:pt x="2477856" y="1077150"/>
                  </a:lnTo>
                  <a:lnTo>
                    <a:pt x="2414984" y="1084530"/>
                  </a:lnTo>
                  <a:lnTo>
                    <a:pt x="2351018" y="1091198"/>
                  </a:lnTo>
                  <a:lnTo>
                    <a:pt x="2286008" y="1097140"/>
                  </a:lnTo>
                  <a:lnTo>
                    <a:pt x="2220005" y="1102340"/>
                  </a:lnTo>
                  <a:lnTo>
                    <a:pt x="2153059" y="1106783"/>
                  </a:lnTo>
                  <a:lnTo>
                    <a:pt x="2085220" y="1110453"/>
                  </a:lnTo>
                  <a:lnTo>
                    <a:pt x="2016539" y="1113334"/>
                  </a:lnTo>
                  <a:lnTo>
                    <a:pt x="1947065" y="1115411"/>
                  </a:lnTo>
                  <a:lnTo>
                    <a:pt x="1876848" y="1116669"/>
                  </a:lnTo>
                  <a:lnTo>
                    <a:pt x="1805939" y="1117092"/>
                  </a:lnTo>
                  <a:lnTo>
                    <a:pt x="1735027" y="1116669"/>
                  </a:lnTo>
                  <a:lnTo>
                    <a:pt x="1664806" y="1115411"/>
                  </a:lnTo>
                  <a:lnTo>
                    <a:pt x="1595328" y="1113334"/>
                  </a:lnTo>
                  <a:lnTo>
                    <a:pt x="1526644" y="1110453"/>
                  </a:lnTo>
                  <a:lnTo>
                    <a:pt x="1458802" y="1106783"/>
                  </a:lnTo>
                  <a:lnTo>
                    <a:pt x="1391854" y="1102340"/>
                  </a:lnTo>
                  <a:lnTo>
                    <a:pt x="1325849" y="1097140"/>
                  </a:lnTo>
                  <a:lnTo>
                    <a:pt x="1260837" y="1091198"/>
                  </a:lnTo>
                  <a:lnTo>
                    <a:pt x="1196870" y="1084530"/>
                  </a:lnTo>
                  <a:lnTo>
                    <a:pt x="1133996" y="1077150"/>
                  </a:lnTo>
                  <a:lnTo>
                    <a:pt x="1072267" y="1069076"/>
                  </a:lnTo>
                  <a:lnTo>
                    <a:pt x="1011732" y="1060321"/>
                  </a:lnTo>
                  <a:lnTo>
                    <a:pt x="952442" y="1050903"/>
                  </a:lnTo>
                  <a:lnTo>
                    <a:pt x="894446" y="1040835"/>
                  </a:lnTo>
                  <a:lnTo>
                    <a:pt x="837796" y="1030134"/>
                  </a:lnTo>
                  <a:lnTo>
                    <a:pt x="782540" y="1018816"/>
                  </a:lnTo>
                  <a:lnTo>
                    <a:pt x="728730" y="1006895"/>
                  </a:lnTo>
                  <a:lnTo>
                    <a:pt x="676416" y="994387"/>
                  </a:lnTo>
                  <a:lnTo>
                    <a:pt x="625647" y="981309"/>
                  </a:lnTo>
                  <a:lnTo>
                    <a:pt x="576474" y="967674"/>
                  </a:lnTo>
                  <a:lnTo>
                    <a:pt x="528947" y="953500"/>
                  </a:lnTo>
                  <a:lnTo>
                    <a:pt x="483116" y="938800"/>
                  </a:lnTo>
                  <a:lnTo>
                    <a:pt x="439031" y="923592"/>
                  </a:lnTo>
                  <a:lnTo>
                    <a:pt x="396744" y="907890"/>
                  </a:lnTo>
                  <a:lnTo>
                    <a:pt x="356303" y="891710"/>
                  </a:lnTo>
                  <a:lnTo>
                    <a:pt x="317759" y="875068"/>
                  </a:lnTo>
                  <a:lnTo>
                    <a:pt x="281162" y="857978"/>
                  </a:lnTo>
                  <a:lnTo>
                    <a:pt x="246563" y="840457"/>
                  </a:lnTo>
                  <a:lnTo>
                    <a:pt x="183557" y="804183"/>
                  </a:lnTo>
                  <a:lnTo>
                    <a:pt x="129143" y="766368"/>
                  </a:lnTo>
                  <a:lnTo>
                    <a:pt x="83722" y="727138"/>
                  </a:lnTo>
                  <a:lnTo>
                    <a:pt x="47696" y="686617"/>
                  </a:lnTo>
                  <a:lnTo>
                    <a:pt x="21465" y="644928"/>
                  </a:lnTo>
                  <a:lnTo>
                    <a:pt x="5433" y="602196"/>
                  </a:lnTo>
                  <a:lnTo>
                    <a:pt x="0" y="558546"/>
                  </a:lnTo>
                  <a:close/>
                </a:path>
              </a:pathLst>
            </a:custGeom>
            <a:ln w="25908">
              <a:solidFill>
                <a:srgbClr val="AC50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86611" y="3753104"/>
            <a:ext cx="12255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mbria"/>
                <a:cs typeface="Cambria"/>
              </a:rPr>
              <a:t>Mesures</a:t>
            </a:r>
            <a:r>
              <a:rPr dirty="0" sz="1800" spc="-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endParaRPr sz="1800">
              <a:latin typeface="Cambria"/>
              <a:cs typeface="Cambria"/>
            </a:endParaRPr>
          </a:p>
          <a:p>
            <a:pPr marL="41275">
              <a:lnSpc>
                <a:spcPct val="100000"/>
              </a:lnSpc>
            </a:pPr>
            <a:r>
              <a:rPr dirty="0" sz="1800" spc="-20" b="1">
                <a:solidFill>
                  <a:srgbClr val="FFFFFF"/>
                </a:solidFill>
                <a:latin typeface="Cambria"/>
                <a:cs typeface="Cambria"/>
              </a:rPr>
              <a:t>prévention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6072" y="65531"/>
            <a:ext cx="10810240" cy="6670675"/>
            <a:chOff x="576072" y="65531"/>
            <a:chExt cx="10810240" cy="6670675"/>
          </a:xfrm>
        </p:grpSpPr>
        <p:sp>
          <p:nvSpPr>
            <p:cNvPr id="18" name="object 18"/>
            <p:cNvSpPr/>
            <p:nvPr/>
          </p:nvSpPr>
          <p:spPr>
            <a:xfrm>
              <a:off x="3999102" y="4037456"/>
              <a:ext cx="1196340" cy="594360"/>
            </a:xfrm>
            <a:custGeom>
              <a:avLst/>
              <a:gdLst/>
              <a:ahLst/>
              <a:cxnLst/>
              <a:rect l="l" t="t" r="r" b="b"/>
              <a:pathLst>
                <a:path w="1196339" h="594360">
                  <a:moveTo>
                    <a:pt x="1085059" y="560129"/>
                  </a:moveTo>
                  <a:lnTo>
                    <a:pt x="1068451" y="594360"/>
                  </a:lnTo>
                  <a:lnTo>
                    <a:pt x="1196213" y="592836"/>
                  </a:lnTo>
                  <a:lnTo>
                    <a:pt x="1177481" y="568452"/>
                  </a:lnTo>
                  <a:lnTo>
                    <a:pt x="1102233" y="568452"/>
                  </a:lnTo>
                  <a:lnTo>
                    <a:pt x="1085059" y="560129"/>
                  </a:lnTo>
                  <a:close/>
                </a:path>
                <a:path w="1196339" h="594360">
                  <a:moveTo>
                    <a:pt x="1101695" y="525840"/>
                  </a:moveTo>
                  <a:lnTo>
                    <a:pt x="1085059" y="560129"/>
                  </a:lnTo>
                  <a:lnTo>
                    <a:pt x="1102233" y="568452"/>
                  </a:lnTo>
                  <a:lnTo>
                    <a:pt x="1118870" y="534162"/>
                  </a:lnTo>
                  <a:lnTo>
                    <a:pt x="1101695" y="525840"/>
                  </a:lnTo>
                  <a:close/>
                </a:path>
                <a:path w="1196339" h="594360">
                  <a:moveTo>
                    <a:pt x="1118362" y="491490"/>
                  </a:moveTo>
                  <a:lnTo>
                    <a:pt x="1101695" y="525840"/>
                  </a:lnTo>
                  <a:lnTo>
                    <a:pt x="1118870" y="534162"/>
                  </a:lnTo>
                  <a:lnTo>
                    <a:pt x="1102233" y="568452"/>
                  </a:lnTo>
                  <a:lnTo>
                    <a:pt x="1177481" y="568452"/>
                  </a:lnTo>
                  <a:lnTo>
                    <a:pt x="1118362" y="491490"/>
                  </a:lnTo>
                  <a:close/>
                </a:path>
                <a:path w="1196339" h="594360">
                  <a:moveTo>
                    <a:pt x="16510" y="0"/>
                  </a:moveTo>
                  <a:lnTo>
                    <a:pt x="0" y="34290"/>
                  </a:lnTo>
                  <a:lnTo>
                    <a:pt x="1085059" y="560129"/>
                  </a:lnTo>
                  <a:lnTo>
                    <a:pt x="1101695" y="52584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EB6C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9048" y="2680715"/>
              <a:ext cx="1476755" cy="15361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47148" y="4030979"/>
              <a:ext cx="558165" cy="287020"/>
            </a:xfrm>
            <a:custGeom>
              <a:avLst/>
              <a:gdLst/>
              <a:ahLst/>
              <a:cxnLst/>
              <a:rect l="l" t="t" r="r" b="b"/>
              <a:pathLst>
                <a:path w="558165" h="287020">
                  <a:moveTo>
                    <a:pt x="557783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557783" y="286512"/>
                  </a:lnTo>
                  <a:lnTo>
                    <a:pt x="557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47148" y="4030979"/>
              <a:ext cx="558165" cy="287020"/>
            </a:xfrm>
            <a:custGeom>
              <a:avLst/>
              <a:gdLst/>
              <a:ahLst/>
              <a:cxnLst/>
              <a:rect l="l" t="t" r="r" b="b"/>
              <a:pathLst>
                <a:path w="558165" h="287020">
                  <a:moveTo>
                    <a:pt x="0" y="286512"/>
                  </a:moveTo>
                  <a:lnTo>
                    <a:pt x="557783" y="286512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851" y="4654296"/>
              <a:ext cx="1885188" cy="20817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2876" y="75861"/>
              <a:ext cx="1504187" cy="21999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921495" y="585215"/>
              <a:ext cx="643255" cy="370840"/>
            </a:xfrm>
            <a:custGeom>
              <a:avLst/>
              <a:gdLst/>
              <a:ahLst/>
              <a:cxnLst/>
              <a:rect l="l" t="t" r="r" b="b"/>
              <a:pathLst>
                <a:path w="643254" h="370840">
                  <a:moveTo>
                    <a:pt x="643127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643127" y="370332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21495" y="585215"/>
              <a:ext cx="643255" cy="370840"/>
            </a:xfrm>
            <a:custGeom>
              <a:avLst/>
              <a:gdLst/>
              <a:ahLst/>
              <a:cxnLst/>
              <a:rect l="l" t="t" r="r" b="b"/>
              <a:pathLst>
                <a:path w="643254" h="370840">
                  <a:moveTo>
                    <a:pt x="0" y="370332"/>
                  </a:moveTo>
                  <a:lnTo>
                    <a:pt x="643127" y="370332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939533" y="1215135"/>
              <a:ext cx="1659255" cy="497205"/>
            </a:xfrm>
            <a:custGeom>
              <a:avLst/>
              <a:gdLst/>
              <a:ahLst/>
              <a:cxnLst/>
              <a:rect l="l" t="t" r="r" b="b"/>
              <a:pathLst>
                <a:path w="1659254" h="497205">
                  <a:moveTo>
                    <a:pt x="64262" y="422275"/>
                  </a:moveTo>
                  <a:lnTo>
                    <a:pt x="0" y="480822"/>
                  </a:lnTo>
                  <a:lnTo>
                    <a:pt x="85344" y="497077"/>
                  </a:lnTo>
                  <a:lnTo>
                    <a:pt x="79295" y="475614"/>
                  </a:lnTo>
                  <a:lnTo>
                    <a:pt x="65786" y="475614"/>
                  </a:lnTo>
                  <a:lnTo>
                    <a:pt x="58800" y="450723"/>
                  </a:lnTo>
                  <a:lnTo>
                    <a:pt x="71284" y="447191"/>
                  </a:lnTo>
                  <a:lnTo>
                    <a:pt x="64262" y="422275"/>
                  </a:lnTo>
                  <a:close/>
                </a:path>
                <a:path w="1659254" h="497205">
                  <a:moveTo>
                    <a:pt x="71284" y="447191"/>
                  </a:moveTo>
                  <a:lnTo>
                    <a:pt x="58800" y="450723"/>
                  </a:lnTo>
                  <a:lnTo>
                    <a:pt x="65786" y="475614"/>
                  </a:lnTo>
                  <a:lnTo>
                    <a:pt x="78297" y="472075"/>
                  </a:lnTo>
                  <a:lnTo>
                    <a:pt x="71284" y="447191"/>
                  </a:lnTo>
                  <a:close/>
                </a:path>
                <a:path w="1659254" h="497205">
                  <a:moveTo>
                    <a:pt x="78297" y="472075"/>
                  </a:moveTo>
                  <a:lnTo>
                    <a:pt x="65786" y="475614"/>
                  </a:lnTo>
                  <a:lnTo>
                    <a:pt x="79295" y="475614"/>
                  </a:lnTo>
                  <a:lnTo>
                    <a:pt x="78297" y="472075"/>
                  </a:lnTo>
                  <a:close/>
                </a:path>
                <a:path w="1659254" h="497205">
                  <a:moveTo>
                    <a:pt x="1651889" y="0"/>
                  </a:moveTo>
                  <a:lnTo>
                    <a:pt x="71284" y="447191"/>
                  </a:lnTo>
                  <a:lnTo>
                    <a:pt x="78297" y="472075"/>
                  </a:lnTo>
                  <a:lnTo>
                    <a:pt x="1659001" y="24891"/>
                  </a:lnTo>
                  <a:lnTo>
                    <a:pt x="16518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2" y="4966716"/>
              <a:ext cx="1551431" cy="12710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0655" y="4655820"/>
              <a:ext cx="2034540" cy="20345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656" y="65531"/>
              <a:ext cx="1436195" cy="211531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6461" y="2963037"/>
            <a:ext cx="28289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245"/>
              <a:t>PROTECTION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635740" y="6316267"/>
            <a:ext cx="241300" cy="2095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z="1200" spc="-114" b="1">
                <a:solidFill>
                  <a:srgbClr val="575757"/>
                </a:solidFill>
                <a:latin typeface="Cambria"/>
                <a:cs typeface="Cambria"/>
              </a:rPr>
              <a:t>10</a:t>
            </a:fld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TRUCHY Nadine</dc:creator>
  <dc:title>Présentation PowerPoint</dc:title>
  <dcterms:created xsi:type="dcterms:W3CDTF">2022-03-22T16:02:34Z</dcterms:created>
  <dcterms:modified xsi:type="dcterms:W3CDTF">2022-03-22T16:02:34Z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2022-03-22T00:00:00Z</vt:filetime>
  </property>
</Properties>
</file>