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1" r:id="rId6"/>
    <p:sldId id="262" r:id="rId7"/>
    <p:sldId id="265" r:id="rId8"/>
    <p:sldId id="267" r:id="rId9"/>
    <p:sldId id="269" r:id="rId10"/>
    <p:sldId id="271"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5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B80F5F9-778E-445E-B893-083E97E07CA2}" type="datetimeFigureOut">
              <a:rPr lang="fr-FR" smtClean="0"/>
              <a:pPr/>
              <a:t>01/06/2015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EFE2E47-9F72-441E-9936-4923727230A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B80F5F9-778E-445E-B893-083E97E07CA2}" type="datetimeFigureOut">
              <a:rPr lang="fr-FR" smtClean="0"/>
              <a:pPr/>
              <a:t>01/06/2015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FE2E47-9F72-441E-9936-4923727230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B80F5F9-778E-445E-B893-083E97E07CA2}" type="datetimeFigureOut">
              <a:rPr lang="fr-FR" smtClean="0"/>
              <a:pPr/>
              <a:t>01/06/2015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FE2E47-9F72-441E-9936-4923727230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EB80F5F9-778E-445E-B893-083E97E07CA2}" type="datetimeFigureOut">
              <a:rPr lang="fr-FR" smtClean="0"/>
              <a:pPr/>
              <a:t>01/06/2015</a:t>
            </a:fld>
            <a:endParaRPr lang="fr-FR"/>
          </a:p>
        </p:txBody>
      </p:sp>
      <p:sp>
        <p:nvSpPr>
          <p:cNvPr id="9" name="Espace réservé du numéro de diapositive 8"/>
          <p:cNvSpPr>
            <a:spLocks noGrp="1"/>
          </p:cNvSpPr>
          <p:nvPr>
            <p:ph type="sldNum" sz="quarter" idx="15"/>
          </p:nvPr>
        </p:nvSpPr>
        <p:spPr/>
        <p:txBody>
          <a:bodyPr rtlCol="0"/>
          <a:lstStyle/>
          <a:p>
            <a:fld id="{BEFE2E47-9F72-441E-9936-4923727230A6}"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B80F5F9-778E-445E-B893-083E97E07CA2}" type="datetimeFigureOut">
              <a:rPr lang="fr-FR" smtClean="0"/>
              <a:pPr/>
              <a:t>01/06/2015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EFE2E47-9F72-441E-9936-4923727230A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B80F5F9-778E-445E-B893-083E97E07CA2}" type="datetimeFigureOut">
              <a:rPr lang="fr-FR" smtClean="0"/>
              <a:pPr/>
              <a:t>01/06/2015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FE2E47-9F72-441E-9936-4923727230A6}"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EB80F5F9-778E-445E-B893-083E97E07CA2}" type="datetimeFigureOut">
              <a:rPr lang="fr-FR" smtClean="0"/>
              <a:pPr/>
              <a:t>01/06/2015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FE2E47-9F72-441E-9936-4923727230A6}"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EB80F5F9-778E-445E-B893-083E97E07CA2}" type="datetimeFigureOut">
              <a:rPr lang="fr-FR" smtClean="0"/>
              <a:pPr/>
              <a:t>01/06/2015</a:t>
            </a:fld>
            <a:endParaRPr lang="fr-FR"/>
          </a:p>
        </p:txBody>
      </p:sp>
      <p:sp>
        <p:nvSpPr>
          <p:cNvPr id="7" name="Espace réservé du numéro de diapositive 6"/>
          <p:cNvSpPr>
            <a:spLocks noGrp="1"/>
          </p:cNvSpPr>
          <p:nvPr>
            <p:ph type="sldNum" sz="quarter" idx="11"/>
          </p:nvPr>
        </p:nvSpPr>
        <p:spPr/>
        <p:txBody>
          <a:bodyPr rtlCol="0"/>
          <a:lstStyle/>
          <a:p>
            <a:fld id="{BEFE2E47-9F72-441E-9936-4923727230A6}"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80F5F9-778E-445E-B893-083E97E07CA2}" type="datetimeFigureOut">
              <a:rPr lang="fr-FR" smtClean="0"/>
              <a:pPr/>
              <a:t>01/06/2015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FE2E47-9F72-441E-9936-4923727230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EB80F5F9-778E-445E-B893-083E97E07CA2}" type="datetimeFigureOut">
              <a:rPr lang="fr-FR" smtClean="0"/>
              <a:pPr/>
              <a:t>01/06/2015</a:t>
            </a:fld>
            <a:endParaRPr lang="fr-FR"/>
          </a:p>
        </p:txBody>
      </p:sp>
      <p:sp>
        <p:nvSpPr>
          <p:cNvPr id="22" name="Espace réservé du numéro de diapositive 21"/>
          <p:cNvSpPr>
            <a:spLocks noGrp="1"/>
          </p:cNvSpPr>
          <p:nvPr>
            <p:ph type="sldNum" sz="quarter" idx="15"/>
          </p:nvPr>
        </p:nvSpPr>
        <p:spPr/>
        <p:txBody>
          <a:bodyPr rtlCol="0"/>
          <a:lstStyle/>
          <a:p>
            <a:fld id="{BEFE2E47-9F72-441E-9936-4923727230A6}"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EB80F5F9-778E-445E-B893-083E97E07CA2}" type="datetimeFigureOut">
              <a:rPr lang="fr-FR" smtClean="0"/>
              <a:pPr/>
              <a:t>01/06/2015</a:t>
            </a:fld>
            <a:endParaRPr lang="fr-FR"/>
          </a:p>
        </p:txBody>
      </p:sp>
      <p:sp>
        <p:nvSpPr>
          <p:cNvPr id="18" name="Espace réservé du numéro de diapositive 17"/>
          <p:cNvSpPr>
            <a:spLocks noGrp="1"/>
          </p:cNvSpPr>
          <p:nvPr>
            <p:ph type="sldNum" sz="quarter" idx="11"/>
          </p:nvPr>
        </p:nvSpPr>
        <p:spPr/>
        <p:txBody>
          <a:bodyPr rtlCol="0"/>
          <a:lstStyle/>
          <a:p>
            <a:fld id="{BEFE2E47-9F72-441E-9936-4923727230A6}"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B80F5F9-778E-445E-B893-083E97E07CA2}" type="datetimeFigureOut">
              <a:rPr lang="fr-FR" smtClean="0"/>
              <a:pPr/>
              <a:t>01/06/2015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FE2E47-9F72-441E-9936-4923727230A6}"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35696" y="2204864"/>
            <a:ext cx="7056784" cy="1440160"/>
          </a:xfrm>
        </p:spPr>
        <p:txBody>
          <a:bodyPr>
            <a:noAutofit/>
          </a:bodyPr>
          <a:lstStyle/>
          <a:p>
            <a:r>
              <a:rPr lang="fr-FR" sz="6000" dirty="0" smtClean="0">
                <a:solidFill>
                  <a:schemeClr val="accent1">
                    <a:lumMod val="75000"/>
                  </a:schemeClr>
                </a:solidFill>
                <a:latin typeface="Californian FB" pitchFamily="18" charset="0"/>
                <a:ea typeface="Batang" pitchFamily="18" charset="-127"/>
                <a:cs typeface="Verdana" pitchFamily="34" charset="0"/>
              </a:rPr>
              <a:t>Formation PRP</a:t>
            </a:r>
            <a:br>
              <a:rPr lang="fr-FR" sz="6000" dirty="0" smtClean="0">
                <a:solidFill>
                  <a:schemeClr val="accent1">
                    <a:lumMod val="75000"/>
                  </a:schemeClr>
                </a:solidFill>
                <a:latin typeface="Californian FB" pitchFamily="18" charset="0"/>
                <a:ea typeface="Batang" pitchFamily="18" charset="-127"/>
                <a:cs typeface="Verdana" pitchFamily="34" charset="0"/>
              </a:rPr>
            </a:br>
            <a:r>
              <a:rPr lang="fr-FR" sz="6000" dirty="0" smtClean="0">
                <a:solidFill>
                  <a:schemeClr val="accent1">
                    <a:lumMod val="75000"/>
                  </a:schemeClr>
                </a:solidFill>
                <a:latin typeface="Californian FB" pitchFamily="18" charset="0"/>
                <a:ea typeface="Batang" pitchFamily="18" charset="-127"/>
                <a:cs typeface="Verdana" pitchFamily="34" charset="0"/>
              </a:rPr>
              <a:t>mars 2015</a:t>
            </a:r>
            <a:endParaRPr lang="fr-FR" sz="6000" dirty="0">
              <a:solidFill>
                <a:schemeClr val="accent1">
                  <a:lumMod val="75000"/>
                </a:schemeClr>
              </a:solidFill>
              <a:latin typeface="Californian FB" pitchFamily="18" charset="0"/>
              <a:ea typeface="Batang" pitchFamily="18" charset="-127"/>
              <a:cs typeface="Verdana" pitchFamily="34" charset="0"/>
            </a:endParaRPr>
          </a:p>
        </p:txBody>
      </p:sp>
      <p:sp>
        <p:nvSpPr>
          <p:cNvPr id="3" name="Sous-titre 2"/>
          <p:cNvSpPr>
            <a:spLocks noGrp="1"/>
          </p:cNvSpPr>
          <p:nvPr>
            <p:ph type="subTitle" idx="1"/>
          </p:nvPr>
        </p:nvSpPr>
        <p:spPr>
          <a:xfrm>
            <a:off x="2413744" y="5492824"/>
            <a:ext cx="8062912" cy="1752600"/>
          </a:xfrm>
        </p:spPr>
        <p:txBody>
          <a:bodyPr>
            <a:normAutofit/>
          </a:bodyPr>
          <a:lstStyle/>
          <a:p>
            <a:r>
              <a:rPr lang="fr-FR" sz="2400" dirty="0" smtClean="0">
                <a:solidFill>
                  <a:schemeClr val="accent1">
                    <a:lumMod val="75000"/>
                  </a:schemeClr>
                </a:solidFill>
                <a:latin typeface="Californian FB" pitchFamily="18" charset="0"/>
              </a:rPr>
              <a:t>Mr De </a:t>
            </a:r>
            <a:r>
              <a:rPr lang="fr-FR" sz="2400" dirty="0" err="1" smtClean="0">
                <a:solidFill>
                  <a:schemeClr val="accent1">
                    <a:lumMod val="75000"/>
                  </a:schemeClr>
                </a:solidFill>
                <a:latin typeface="Californian FB" pitchFamily="18" charset="0"/>
              </a:rPr>
              <a:t>Barros</a:t>
            </a:r>
            <a:r>
              <a:rPr lang="fr-FR" sz="2400" dirty="0" smtClean="0">
                <a:solidFill>
                  <a:schemeClr val="accent1">
                    <a:lumMod val="75000"/>
                  </a:schemeClr>
                </a:solidFill>
                <a:latin typeface="Californian FB" pitchFamily="18" charset="0"/>
              </a:rPr>
              <a:t> Ludovic</a:t>
            </a:r>
          </a:p>
          <a:p>
            <a:r>
              <a:rPr lang="fr-FR" sz="2400" dirty="0" smtClean="0">
                <a:solidFill>
                  <a:schemeClr val="accent1">
                    <a:lumMod val="75000"/>
                  </a:schemeClr>
                </a:solidFill>
                <a:latin typeface="Californian FB" pitchFamily="18" charset="0"/>
              </a:rPr>
              <a:t>Enseignant en aménagement et finition</a:t>
            </a:r>
            <a:endParaRPr lang="fr-FR" sz="2400" dirty="0">
              <a:solidFill>
                <a:schemeClr val="accent1">
                  <a:lumMod val="75000"/>
                </a:schemeClr>
              </a:solidFill>
              <a:latin typeface="Californian FB"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1">
                    <a:lumMod val="60000"/>
                    <a:lumOff val="40000"/>
                  </a:schemeClr>
                </a:solidFill>
                <a:latin typeface="Californian FB" pitchFamily="18" charset="0"/>
              </a:rPr>
              <a:t>Evaluation des risques n°3:</a:t>
            </a:r>
            <a:endParaRPr lang="fr-FR" sz="4000" b="1" dirty="0">
              <a:solidFill>
                <a:schemeClr val="accent1">
                  <a:lumMod val="60000"/>
                  <a:lumOff val="40000"/>
                </a:schemeClr>
              </a:solidFill>
              <a:latin typeface="Californian FB" pitchFamily="18" charset="0"/>
            </a:endParaRPr>
          </a:p>
        </p:txBody>
      </p:sp>
      <p:pic>
        <p:nvPicPr>
          <p:cNvPr id="4" name="Picture 2"/>
          <p:cNvPicPr>
            <a:picLocks noChangeAspect="1" noChangeArrowheads="1"/>
          </p:cNvPicPr>
          <p:nvPr/>
        </p:nvPicPr>
        <p:blipFill>
          <a:blip r:embed="rId2" cstate="email"/>
          <a:srcRect/>
          <a:stretch>
            <a:fillRect/>
          </a:stretch>
        </p:blipFill>
        <p:spPr>
          <a:xfrm>
            <a:off x="594308" y="1916832"/>
            <a:ext cx="7290060" cy="4392488"/>
          </a:xfrm>
          <a:prstGeom prst="rect">
            <a:avLst/>
          </a:prstGeom>
        </p:spPr>
      </p:pic>
      <p:sp>
        <p:nvSpPr>
          <p:cNvPr id="5" name="Rectangle 4"/>
          <p:cNvSpPr/>
          <p:nvPr/>
        </p:nvSpPr>
        <p:spPr>
          <a:xfrm>
            <a:off x="3923928" y="3284984"/>
            <a:ext cx="1224136" cy="792088"/>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8" name="ZoneTexte 7"/>
          <p:cNvSpPr txBox="1"/>
          <p:nvPr/>
        </p:nvSpPr>
        <p:spPr>
          <a:xfrm>
            <a:off x="6876256" y="1700808"/>
            <a:ext cx="1800200" cy="646331"/>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a:latin typeface="Californian FB" pitchFamily="18" charset="0"/>
              </a:rPr>
              <a:t>P</a:t>
            </a:r>
            <a:r>
              <a:rPr lang="fr-FR" dirty="0" smtClean="0">
                <a:latin typeface="Californian FB" pitchFamily="18" charset="0"/>
              </a:rPr>
              <a:t>robable et  grave. </a:t>
            </a:r>
            <a:endParaRPr lang="fr-FR" dirty="0">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7467600" cy="1143000"/>
          </a:xfrm>
        </p:spPr>
        <p:txBody>
          <a:bodyPr>
            <a:normAutofit/>
          </a:bodyPr>
          <a:lstStyle/>
          <a:p>
            <a:r>
              <a:rPr lang="fr-FR" sz="4000" b="1" dirty="0" smtClean="0">
                <a:solidFill>
                  <a:schemeClr val="accent1">
                    <a:lumMod val="60000"/>
                    <a:lumOff val="40000"/>
                  </a:schemeClr>
                </a:solidFill>
                <a:latin typeface="Californian FB" pitchFamily="18" charset="0"/>
              </a:rPr>
              <a:t>Mesures de prévention</a:t>
            </a:r>
            <a:endParaRPr lang="fr-FR" sz="4000" b="1" dirty="0">
              <a:solidFill>
                <a:schemeClr val="accent1">
                  <a:lumMod val="60000"/>
                  <a:lumOff val="40000"/>
                </a:schemeClr>
              </a:solidFill>
              <a:latin typeface="Californian FB" pitchFamily="18" charset="0"/>
            </a:endParaRPr>
          </a:p>
        </p:txBody>
      </p:sp>
      <p:sp>
        <p:nvSpPr>
          <p:cNvPr id="5" name="ZoneTexte 4"/>
          <p:cNvSpPr txBox="1"/>
          <p:nvPr/>
        </p:nvSpPr>
        <p:spPr>
          <a:xfrm>
            <a:off x="539552" y="1556792"/>
            <a:ext cx="1512168" cy="646331"/>
          </a:xfrm>
          <a:prstGeom prst="rect">
            <a:avLst/>
          </a:prstGeom>
          <a:noFill/>
          <a:ln w="28575">
            <a:solidFill>
              <a:schemeClr val="accent1">
                <a:lumMod val="75000"/>
              </a:schemeClr>
            </a:solidFill>
          </a:ln>
        </p:spPr>
        <p:txBody>
          <a:bodyPr wrap="square" rtlCol="0">
            <a:spAutoFit/>
          </a:bodyPr>
          <a:lstStyle/>
          <a:p>
            <a:pPr algn="ctr"/>
            <a:r>
              <a:rPr lang="fr-FR" b="1" dirty="0" smtClean="0">
                <a:latin typeface="Californian FB" pitchFamily="18" charset="0"/>
              </a:rPr>
              <a:t>Prévention intrinsèque</a:t>
            </a:r>
            <a:endParaRPr lang="fr-FR" b="1" dirty="0">
              <a:latin typeface="Californian FB" pitchFamily="18" charset="0"/>
            </a:endParaRPr>
          </a:p>
        </p:txBody>
      </p:sp>
      <p:sp>
        <p:nvSpPr>
          <p:cNvPr id="6" name="ZoneTexte 5"/>
          <p:cNvSpPr txBox="1"/>
          <p:nvPr/>
        </p:nvSpPr>
        <p:spPr>
          <a:xfrm>
            <a:off x="539552" y="2780928"/>
            <a:ext cx="1512168" cy="646331"/>
          </a:xfrm>
          <a:prstGeom prst="rect">
            <a:avLst/>
          </a:prstGeom>
          <a:noFill/>
          <a:ln w="38100">
            <a:solidFill>
              <a:schemeClr val="accent2">
                <a:lumMod val="75000"/>
              </a:schemeClr>
            </a:solidFill>
          </a:ln>
        </p:spPr>
        <p:txBody>
          <a:bodyPr wrap="square" rtlCol="0">
            <a:spAutoFit/>
          </a:bodyPr>
          <a:lstStyle/>
          <a:p>
            <a:pPr algn="ctr"/>
            <a:r>
              <a:rPr lang="fr-FR" b="1" dirty="0" smtClean="0">
                <a:latin typeface="Californian FB" pitchFamily="18" charset="0"/>
              </a:rPr>
              <a:t>Prévention collective</a:t>
            </a:r>
            <a:endParaRPr lang="fr-FR" b="1" dirty="0">
              <a:latin typeface="Californian FB" pitchFamily="18" charset="0"/>
            </a:endParaRPr>
          </a:p>
        </p:txBody>
      </p:sp>
      <p:sp>
        <p:nvSpPr>
          <p:cNvPr id="7" name="ZoneTexte 6"/>
          <p:cNvSpPr txBox="1"/>
          <p:nvPr/>
        </p:nvSpPr>
        <p:spPr>
          <a:xfrm>
            <a:off x="539552" y="3969930"/>
            <a:ext cx="1512168" cy="646331"/>
          </a:xfrm>
          <a:prstGeom prst="rect">
            <a:avLst/>
          </a:prstGeom>
          <a:noFill/>
          <a:ln w="28575">
            <a:solidFill>
              <a:schemeClr val="accent3">
                <a:lumMod val="75000"/>
              </a:schemeClr>
            </a:solidFill>
          </a:ln>
        </p:spPr>
        <p:txBody>
          <a:bodyPr wrap="square" rtlCol="0">
            <a:spAutoFit/>
          </a:bodyPr>
          <a:lstStyle/>
          <a:p>
            <a:pPr algn="ctr"/>
            <a:r>
              <a:rPr lang="fr-FR" b="1" dirty="0" smtClean="0">
                <a:latin typeface="Californian FB" pitchFamily="18" charset="0"/>
              </a:rPr>
              <a:t>Prévention individuelle</a:t>
            </a:r>
            <a:endParaRPr lang="fr-FR" b="1" dirty="0">
              <a:latin typeface="Californian FB" pitchFamily="18" charset="0"/>
            </a:endParaRPr>
          </a:p>
        </p:txBody>
      </p:sp>
      <p:sp>
        <p:nvSpPr>
          <p:cNvPr id="8" name="ZoneTexte 7"/>
          <p:cNvSpPr txBox="1"/>
          <p:nvPr/>
        </p:nvSpPr>
        <p:spPr>
          <a:xfrm>
            <a:off x="539552" y="4990816"/>
            <a:ext cx="1512168" cy="923330"/>
          </a:xfrm>
          <a:prstGeom prst="rect">
            <a:avLst/>
          </a:prstGeom>
          <a:noFill/>
          <a:ln w="28575">
            <a:solidFill>
              <a:schemeClr val="accent4">
                <a:lumMod val="75000"/>
              </a:schemeClr>
            </a:solidFill>
          </a:ln>
        </p:spPr>
        <p:txBody>
          <a:bodyPr wrap="square" rtlCol="0" anchor="b">
            <a:spAutoFit/>
          </a:bodyPr>
          <a:lstStyle/>
          <a:p>
            <a:pPr algn="ctr"/>
            <a:r>
              <a:rPr lang="fr-FR" b="1" dirty="0" smtClean="0">
                <a:latin typeface="Californian FB" pitchFamily="18" charset="0"/>
              </a:rPr>
              <a:t>Instruction</a:t>
            </a:r>
          </a:p>
          <a:p>
            <a:pPr algn="ctr"/>
            <a:r>
              <a:rPr lang="fr-FR" b="1" dirty="0" smtClean="0">
                <a:latin typeface="Californian FB" pitchFamily="18" charset="0"/>
              </a:rPr>
              <a:t>Formation</a:t>
            </a:r>
          </a:p>
          <a:p>
            <a:endParaRPr lang="fr-FR" dirty="0"/>
          </a:p>
        </p:txBody>
      </p:sp>
      <p:sp>
        <p:nvSpPr>
          <p:cNvPr id="9" name="ZoneTexte 8"/>
          <p:cNvSpPr txBox="1"/>
          <p:nvPr/>
        </p:nvSpPr>
        <p:spPr>
          <a:xfrm>
            <a:off x="2411760" y="1556792"/>
            <a:ext cx="6264696" cy="646331"/>
          </a:xfrm>
          <a:prstGeom prst="rect">
            <a:avLst/>
          </a:prstGeom>
          <a:noFill/>
          <a:ln w="19050">
            <a:solidFill>
              <a:schemeClr val="accent1">
                <a:lumMod val="75000"/>
              </a:schemeClr>
            </a:solidFill>
          </a:ln>
        </p:spPr>
        <p:txBody>
          <a:bodyPr wrap="square" rtlCol="0">
            <a:spAutoFit/>
          </a:bodyPr>
          <a:lstStyle/>
          <a:p>
            <a:r>
              <a:rPr lang="fr-FR" dirty="0" smtClean="0"/>
              <a:t>Favoriser le choix de produit non </a:t>
            </a:r>
            <a:r>
              <a:rPr lang="fr-FR" dirty="0" err="1" smtClean="0"/>
              <a:t>solvanté</a:t>
            </a:r>
            <a:r>
              <a:rPr lang="fr-FR" dirty="0" smtClean="0"/>
              <a:t>, choisir un conditionnement plus petit pour diminuer les charges </a:t>
            </a:r>
            <a:endParaRPr lang="fr-FR" dirty="0"/>
          </a:p>
        </p:txBody>
      </p:sp>
      <p:sp>
        <p:nvSpPr>
          <p:cNvPr id="10" name="ZoneTexte 9"/>
          <p:cNvSpPr txBox="1"/>
          <p:nvPr/>
        </p:nvSpPr>
        <p:spPr>
          <a:xfrm>
            <a:off x="2411760" y="2420888"/>
            <a:ext cx="6264696" cy="1200329"/>
          </a:xfrm>
          <a:prstGeom prst="rect">
            <a:avLst/>
          </a:prstGeom>
          <a:noFill/>
          <a:ln w="19050">
            <a:solidFill>
              <a:schemeClr val="accent2">
                <a:lumMod val="75000"/>
              </a:schemeClr>
            </a:solidFill>
          </a:ln>
        </p:spPr>
        <p:txBody>
          <a:bodyPr wrap="square" rtlCol="0">
            <a:spAutoFit/>
          </a:bodyPr>
          <a:lstStyle/>
          <a:p>
            <a:r>
              <a:rPr lang="fr-FR" dirty="0" smtClean="0"/>
              <a:t>Mise à disposition de matériel de transport pour manipuler les charges lourdes (diable, treuil, chariot….)</a:t>
            </a:r>
          </a:p>
          <a:p>
            <a:r>
              <a:rPr lang="fr-FR" dirty="0" smtClean="0"/>
              <a:t>Classement des produits dangereux dans les stocks.</a:t>
            </a:r>
          </a:p>
          <a:p>
            <a:r>
              <a:rPr lang="fr-FR" dirty="0" smtClean="0"/>
              <a:t>Installation d’un échafaudage fixe </a:t>
            </a:r>
            <a:endParaRPr lang="fr-FR" dirty="0"/>
          </a:p>
        </p:txBody>
      </p:sp>
      <p:sp>
        <p:nvSpPr>
          <p:cNvPr id="11" name="ZoneTexte 10"/>
          <p:cNvSpPr txBox="1"/>
          <p:nvPr/>
        </p:nvSpPr>
        <p:spPr>
          <a:xfrm>
            <a:off x="2411760" y="3831431"/>
            <a:ext cx="6264696" cy="923330"/>
          </a:xfrm>
          <a:prstGeom prst="rect">
            <a:avLst/>
          </a:prstGeom>
          <a:noFill/>
          <a:ln w="19050">
            <a:solidFill>
              <a:schemeClr val="accent3">
                <a:lumMod val="75000"/>
              </a:schemeClr>
            </a:solidFill>
          </a:ln>
        </p:spPr>
        <p:txBody>
          <a:bodyPr wrap="square" rtlCol="0">
            <a:spAutoFit/>
          </a:bodyPr>
          <a:lstStyle/>
          <a:p>
            <a:r>
              <a:rPr lang="fr-FR" dirty="0" smtClean="0"/>
              <a:t>Mise à disposition de tous les équipements de protections individuels : harnais de sécurité, ceinture pour le dos, masque à poussières, à gaz, gants….</a:t>
            </a:r>
          </a:p>
        </p:txBody>
      </p:sp>
      <p:sp>
        <p:nvSpPr>
          <p:cNvPr id="12" name="ZoneTexte 11"/>
          <p:cNvSpPr txBox="1"/>
          <p:nvPr/>
        </p:nvSpPr>
        <p:spPr>
          <a:xfrm>
            <a:off x="2411760" y="5013176"/>
            <a:ext cx="6264696" cy="1200329"/>
          </a:xfrm>
          <a:prstGeom prst="rect">
            <a:avLst/>
          </a:prstGeom>
          <a:noFill/>
          <a:ln w="19050">
            <a:solidFill>
              <a:schemeClr val="accent3">
                <a:lumMod val="75000"/>
              </a:schemeClr>
            </a:solidFill>
          </a:ln>
        </p:spPr>
        <p:txBody>
          <a:bodyPr wrap="square" rtlCol="0">
            <a:spAutoFit/>
          </a:bodyPr>
          <a:lstStyle/>
          <a:p>
            <a:r>
              <a:rPr lang="fr-FR" smtClean="0"/>
              <a:t>- Gestes </a:t>
            </a:r>
            <a:r>
              <a:rPr lang="fr-FR" dirty="0" smtClean="0"/>
              <a:t>et postures (PRAP)</a:t>
            </a:r>
          </a:p>
          <a:p>
            <a:pPr>
              <a:buFontTx/>
              <a:buChar char="-"/>
            </a:pPr>
            <a:r>
              <a:rPr lang="fr-FR" dirty="0" smtClean="0"/>
              <a:t> R 408 (échafaudages)</a:t>
            </a:r>
          </a:p>
          <a:p>
            <a:pPr>
              <a:buFontTx/>
              <a:buChar char="-"/>
            </a:pPr>
            <a:r>
              <a:rPr lang="fr-FR" dirty="0" smtClean="0"/>
              <a:t> Affichage </a:t>
            </a:r>
            <a:r>
              <a:rPr lang="fr-FR" dirty="0"/>
              <a:t>des produits dangereux dans les stocks.</a:t>
            </a:r>
          </a:p>
          <a:p>
            <a:r>
              <a:rPr lang="fr-FR" dirty="0" smtClean="0"/>
              <a:t>- Formation sur l’étiquetage des produits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solidFill>
                  <a:schemeClr val="accent1">
                    <a:lumMod val="60000"/>
                    <a:lumOff val="40000"/>
                  </a:schemeClr>
                </a:solidFill>
                <a:latin typeface="Californian FB" pitchFamily="18" charset="0"/>
              </a:rPr>
              <a:t>Présentation de l’entreprise</a:t>
            </a:r>
            <a:endParaRPr lang="fr-FR" sz="4000" b="1" dirty="0">
              <a:solidFill>
                <a:schemeClr val="accent1">
                  <a:lumMod val="60000"/>
                  <a:lumOff val="40000"/>
                </a:schemeClr>
              </a:solidFill>
              <a:latin typeface="Californian FB" pitchFamily="18" charset="0"/>
            </a:endParaRPr>
          </a:p>
        </p:txBody>
      </p:sp>
      <p:sp>
        <p:nvSpPr>
          <p:cNvPr id="3" name="Espace réservé du contenu 2"/>
          <p:cNvSpPr>
            <a:spLocks noGrp="1"/>
          </p:cNvSpPr>
          <p:nvPr>
            <p:ph sz="quarter" idx="1"/>
          </p:nvPr>
        </p:nvSpPr>
        <p:spPr>
          <a:xfrm>
            <a:off x="612648" y="2029544"/>
            <a:ext cx="8153400" cy="4495800"/>
          </a:xfrm>
        </p:spPr>
        <p:txBody>
          <a:bodyPr/>
          <a:lstStyle/>
          <a:p>
            <a:pPr algn="just"/>
            <a:r>
              <a:rPr lang="fr-FR" dirty="0" smtClean="0">
                <a:latin typeface="Californian FB" pitchFamily="18" charset="0"/>
              </a:rPr>
              <a:t>C’est une entreprise de plâtrerie peinture et ravalement de façade. Elle réalise toute sorte de chantier et répond à différents marchés.</a:t>
            </a:r>
          </a:p>
          <a:p>
            <a:pPr algn="just"/>
            <a:r>
              <a:rPr lang="fr-FR" dirty="0" smtClean="0">
                <a:latin typeface="Californian FB" pitchFamily="18" charset="0"/>
              </a:rPr>
              <a:t>Elle fût crée en 1997 par Mr……….. .</a:t>
            </a:r>
          </a:p>
          <a:p>
            <a:pPr algn="just"/>
            <a:r>
              <a:rPr lang="fr-FR" dirty="0" smtClean="0">
                <a:latin typeface="Californian FB" pitchFamily="18" charset="0"/>
              </a:rPr>
              <a:t>Son statut juridique: ARTISAN</a:t>
            </a:r>
          </a:p>
          <a:p>
            <a:pPr algn="just"/>
            <a:r>
              <a:rPr lang="fr-FR" dirty="0" smtClean="0">
                <a:latin typeface="Californian FB" pitchFamily="18" charset="0"/>
              </a:rPr>
              <a:t>Elle se compose de 14 salariés dont 2 apprentis. C’est une entreprise qui est en pleine croissance. Elle accompagne régulièrement nos jeunes durant les PFMP et favorise la transmission de leur savoir faire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22176"/>
            <a:ext cx="8424936" cy="990600"/>
          </a:xfrm>
        </p:spPr>
        <p:txBody>
          <a:bodyPr>
            <a:noAutofit/>
          </a:bodyPr>
          <a:lstStyle/>
          <a:p>
            <a:r>
              <a:rPr lang="fr-FR" sz="3600" b="1" dirty="0" smtClean="0">
                <a:solidFill>
                  <a:schemeClr val="accent1">
                    <a:lumMod val="60000"/>
                    <a:lumOff val="40000"/>
                  </a:schemeClr>
                </a:solidFill>
                <a:latin typeface="Californian FB" pitchFamily="18" charset="0"/>
              </a:rPr>
              <a:t>Description de la situation de travail      		</a:t>
            </a:r>
            <a:r>
              <a:rPr lang="fr-FR" sz="3600" b="1" dirty="0" err="1" smtClean="0">
                <a:solidFill>
                  <a:schemeClr val="accent1">
                    <a:lumMod val="60000"/>
                    <a:lumOff val="40000"/>
                  </a:schemeClr>
                </a:solidFill>
                <a:latin typeface="Californian FB" pitchFamily="18" charset="0"/>
              </a:rPr>
              <a:t>Travail</a:t>
            </a:r>
            <a:r>
              <a:rPr lang="fr-FR" sz="3600" b="1" dirty="0" smtClean="0">
                <a:solidFill>
                  <a:schemeClr val="accent1">
                    <a:lumMod val="60000"/>
                    <a:lumOff val="40000"/>
                  </a:schemeClr>
                </a:solidFill>
                <a:latin typeface="Californian FB" pitchFamily="18" charset="0"/>
              </a:rPr>
              <a:t> prescrit</a:t>
            </a:r>
            <a:endParaRPr lang="fr-FR" sz="3600" b="1" dirty="0">
              <a:solidFill>
                <a:schemeClr val="accent1">
                  <a:lumMod val="60000"/>
                  <a:lumOff val="40000"/>
                </a:schemeClr>
              </a:solidFill>
              <a:latin typeface="Californian FB" pitchFamily="18" charset="0"/>
            </a:endParaRPr>
          </a:p>
        </p:txBody>
      </p:sp>
      <p:sp>
        <p:nvSpPr>
          <p:cNvPr id="6" name="ZoneTexte 5"/>
          <p:cNvSpPr txBox="1"/>
          <p:nvPr/>
        </p:nvSpPr>
        <p:spPr>
          <a:xfrm>
            <a:off x="395536" y="1628800"/>
            <a:ext cx="7992888" cy="2215991"/>
          </a:xfrm>
          <a:prstGeom prst="rect">
            <a:avLst/>
          </a:prstGeom>
          <a:noFill/>
          <a:ln w="25400">
            <a:solidFill>
              <a:schemeClr val="accent1">
                <a:lumMod val="60000"/>
                <a:lumOff val="40000"/>
              </a:schemeClr>
            </a:solidFill>
          </a:ln>
        </p:spPr>
        <p:txBody>
          <a:bodyPr wrap="square" rtlCol="0">
            <a:spAutoFit/>
          </a:bodyPr>
          <a:lstStyle/>
          <a:p>
            <a:pPr algn="just"/>
            <a:r>
              <a:rPr lang="fr-FR" sz="2000" b="1" dirty="0" smtClean="0">
                <a:latin typeface="Californian FB" pitchFamily="18" charset="0"/>
              </a:rPr>
              <a:t>Présentation:</a:t>
            </a:r>
          </a:p>
          <a:p>
            <a:pPr algn="just"/>
            <a:r>
              <a:rPr lang="fr-FR" sz="2000" dirty="0" smtClean="0">
                <a:latin typeface="Californian FB" pitchFamily="18" charset="0"/>
              </a:rPr>
              <a:t>Patrick, 50 ans en bonne santé,  employé au sein de l’entreprise depuis 6ans, a une expérience de plus de 30 ans dans le bâtiment. Il accompagne Maxime un des apprentis tout au long de sa formation.</a:t>
            </a:r>
          </a:p>
          <a:p>
            <a:pPr algn="just"/>
            <a:r>
              <a:rPr lang="fr-FR" sz="2000" dirty="0" smtClean="0">
                <a:latin typeface="Californian FB" pitchFamily="18" charset="0"/>
              </a:rPr>
              <a:t>Il réalise toute sorte de chantier durant l’année, mais sa spécialité est le ravalement de façade. Il est titulaire du CAP Plâtrerie peinture.</a:t>
            </a:r>
          </a:p>
          <a:p>
            <a:endParaRPr lang="fr-FR" dirty="0"/>
          </a:p>
        </p:txBody>
      </p:sp>
      <p:sp>
        <p:nvSpPr>
          <p:cNvPr id="8" name="ZoneTexte 7"/>
          <p:cNvSpPr txBox="1"/>
          <p:nvPr/>
        </p:nvSpPr>
        <p:spPr>
          <a:xfrm>
            <a:off x="395536" y="4265801"/>
            <a:ext cx="7992888" cy="1631216"/>
          </a:xfrm>
          <a:prstGeom prst="rect">
            <a:avLst/>
          </a:prstGeom>
          <a:noFill/>
          <a:ln w="25400">
            <a:solidFill>
              <a:schemeClr val="accent1">
                <a:lumMod val="60000"/>
                <a:lumOff val="40000"/>
              </a:schemeClr>
            </a:solidFill>
          </a:ln>
        </p:spPr>
        <p:txBody>
          <a:bodyPr wrap="square" rtlCol="0">
            <a:spAutoFit/>
          </a:bodyPr>
          <a:lstStyle/>
          <a:p>
            <a:r>
              <a:rPr lang="fr-FR" sz="2000" b="1" dirty="0" smtClean="0">
                <a:latin typeface="Californian FB" pitchFamily="18" charset="0"/>
              </a:rPr>
              <a:t>Travail prescrit :</a:t>
            </a:r>
          </a:p>
          <a:p>
            <a:pPr algn="just"/>
            <a:r>
              <a:rPr lang="fr-FR" sz="2000" b="1" dirty="0" smtClean="0">
                <a:latin typeface="Californian FB" pitchFamily="18" charset="0"/>
              </a:rPr>
              <a:t> </a:t>
            </a:r>
            <a:r>
              <a:rPr lang="fr-FR" sz="2000" dirty="0" smtClean="0">
                <a:latin typeface="Californian FB" pitchFamily="18" charset="0"/>
              </a:rPr>
              <a:t>Le 10 juin, il doit effectuer un ravalement de façade d’une maison représentant environ 300m2 de surface. Pour cela il utilisera un échafaudage roulant, une échelle, deux escabeaux et un plateau. La peinture qu’il applique est glycérophtalique (</a:t>
            </a:r>
            <a:r>
              <a:rPr lang="fr-FR" sz="2000" dirty="0" err="1" smtClean="0">
                <a:latin typeface="Californian FB" pitchFamily="18" charset="0"/>
              </a:rPr>
              <a:t>solvanté</a:t>
            </a:r>
            <a:r>
              <a:rPr lang="fr-FR" sz="2000" dirty="0" smtClean="0">
                <a:latin typeface="Californian FB" pitchFamily="18" charset="0"/>
              </a:rPr>
              <a:t>).</a:t>
            </a:r>
            <a:endParaRPr lang="fr-FR" sz="2000" dirty="0">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7467600" cy="652934"/>
          </a:xfrm>
        </p:spPr>
        <p:txBody>
          <a:bodyPr>
            <a:noAutofit/>
          </a:bodyPr>
          <a:lstStyle/>
          <a:p>
            <a:r>
              <a:rPr lang="fr-FR" sz="4000" b="1" dirty="0" smtClean="0">
                <a:solidFill>
                  <a:schemeClr val="accent1">
                    <a:lumMod val="60000"/>
                    <a:lumOff val="40000"/>
                  </a:schemeClr>
                </a:solidFill>
                <a:latin typeface="Californian FB" pitchFamily="18" charset="0"/>
              </a:rPr>
              <a:t>Analyse du travail réel</a:t>
            </a:r>
            <a:endParaRPr lang="fr-FR" sz="4000" b="1" dirty="0">
              <a:solidFill>
                <a:schemeClr val="accent1">
                  <a:lumMod val="60000"/>
                  <a:lumOff val="40000"/>
                </a:schemeClr>
              </a:solidFill>
              <a:latin typeface="Californian FB" pitchFamily="18" charset="0"/>
            </a:endParaRPr>
          </a:p>
        </p:txBody>
      </p:sp>
      <p:sp>
        <p:nvSpPr>
          <p:cNvPr id="5" name="ZoneTexte 4"/>
          <p:cNvSpPr txBox="1"/>
          <p:nvPr/>
        </p:nvSpPr>
        <p:spPr>
          <a:xfrm>
            <a:off x="683568" y="2852937"/>
            <a:ext cx="3168352" cy="923330"/>
          </a:xfrm>
          <a:prstGeom prst="rect">
            <a:avLst/>
          </a:prstGeom>
          <a:noFill/>
        </p:spPr>
        <p:txBody>
          <a:bodyPr wrap="square" rtlCol="0">
            <a:spAutoFit/>
          </a:bodyPr>
          <a:lstStyle/>
          <a:p>
            <a:endParaRPr lang="fr-FR" dirty="0" smtClean="0"/>
          </a:p>
          <a:p>
            <a:endParaRPr lang="fr-FR" dirty="0"/>
          </a:p>
          <a:p>
            <a:r>
              <a:rPr lang="fr-FR" dirty="0" smtClean="0"/>
              <a:t> </a:t>
            </a:r>
            <a:endParaRPr lang="fr-FR" dirty="0"/>
          </a:p>
        </p:txBody>
      </p:sp>
      <p:pic>
        <p:nvPicPr>
          <p:cNvPr id="1027" name="Picture 3" descr="C:\Users\amandine\Desktop\photo prp\IMG_0200.JPG"/>
          <p:cNvPicPr>
            <a:picLocks noChangeAspect="1" noChangeArrowheads="1"/>
          </p:cNvPicPr>
          <p:nvPr/>
        </p:nvPicPr>
        <p:blipFill>
          <a:blip r:embed="rId2" cstate="email"/>
          <a:srcRect/>
          <a:stretch>
            <a:fillRect/>
          </a:stretch>
        </p:blipFill>
        <p:spPr bwMode="auto">
          <a:xfrm>
            <a:off x="5472256" y="1340768"/>
            <a:ext cx="1243584" cy="1658112"/>
          </a:xfrm>
          <a:prstGeom prst="rect">
            <a:avLst/>
          </a:prstGeom>
          <a:noFill/>
        </p:spPr>
      </p:pic>
      <p:sp>
        <p:nvSpPr>
          <p:cNvPr id="1032" name="AutoShape 8" descr="https://webmail1k.orange.fr/webmail/fr_FR/download/Download.html?IDMSG=16335&amp;PJRANG=2&amp;NAME=IMG_0205.JPG&amp;FOLDER=INB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C:\Users\amandine\Desktop\photo prp\IMG_0205.JPG"/>
          <p:cNvPicPr>
            <a:picLocks noChangeAspect="1" noChangeArrowheads="1"/>
          </p:cNvPicPr>
          <p:nvPr/>
        </p:nvPicPr>
        <p:blipFill>
          <a:blip r:embed="rId3" cstate="email"/>
          <a:srcRect/>
          <a:stretch>
            <a:fillRect/>
          </a:stretch>
        </p:blipFill>
        <p:spPr bwMode="auto">
          <a:xfrm>
            <a:off x="1547664" y="3501008"/>
            <a:ext cx="1243584" cy="1658112"/>
          </a:xfrm>
          <a:prstGeom prst="rect">
            <a:avLst/>
          </a:prstGeom>
          <a:noFill/>
        </p:spPr>
      </p:pic>
      <p:pic>
        <p:nvPicPr>
          <p:cNvPr id="1035" name="Picture 11" descr="C:\Users\amandine\Desktop\photo prp\IMG_0212.JPG"/>
          <p:cNvPicPr>
            <a:picLocks noChangeAspect="1" noChangeArrowheads="1"/>
          </p:cNvPicPr>
          <p:nvPr/>
        </p:nvPicPr>
        <p:blipFill>
          <a:blip r:embed="rId4" cstate="email"/>
          <a:srcRect/>
          <a:stretch>
            <a:fillRect/>
          </a:stretch>
        </p:blipFill>
        <p:spPr bwMode="auto">
          <a:xfrm>
            <a:off x="2843808" y="3284984"/>
            <a:ext cx="1243584" cy="1658112"/>
          </a:xfrm>
          <a:prstGeom prst="rect">
            <a:avLst/>
          </a:prstGeom>
          <a:noFill/>
        </p:spPr>
      </p:pic>
      <p:pic>
        <p:nvPicPr>
          <p:cNvPr id="1036" name="Picture 12" descr="C:\Users\amandine\Desktop\photo prp\IMG_0209.JPG"/>
          <p:cNvPicPr>
            <a:picLocks noChangeAspect="1" noChangeArrowheads="1"/>
          </p:cNvPicPr>
          <p:nvPr/>
        </p:nvPicPr>
        <p:blipFill>
          <a:blip r:embed="rId5" cstate="email"/>
          <a:srcRect/>
          <a:stretch>
            <a:fillRect/>
          </a:stretch>
        </p:blipFill>
        <p:spPr bwMode="auto">
          <a:xfrm>
            <a:off x="4139952" y="3501008"/>
            <a:ext cx="1243584" cy="1658112"/>
          </a:xfrm>
          <a:prstGeom prst="rect">
            <a:avLst/>
          </a:prstGeom>
          <a:noFill/>
        </p:spPr>
      </p:pic>
      <p:sp>
        <p:nvSpPr>
          <p:cNvPr id="19" name="ZoneTexte 18"/>
          <p:cNvSpPr txBox="1"/>
          <p:nvPr/>
        </p:nvSpPr>
        <p:spPr>
          <a:xfrm>
            <a:off x="251520" y="1196752"/>
            <a:ext cx="3528392" cy="1754326"/>
          </a:xfrm>
          <a:prstGeom prst="rect">
            <a:avLst/>
          </a:prstGeom>
          <a:noFill/>
          <a:ln w="31750">
            <a:solidFill>
              <a:schemeClr val="accent1">
                <a:lumMod val="75000"/>
              </a:schemeClr>
            </a:solidFill>
          </a:ln>
        </p:spPr>
        <p:txBody>
          <a:bodyPr wrap="square" rtlCol="0">
            <a:spAutoFit/>
          </a:bodyPr>
          <a:lstStyle/>
          <a:p>
            <a:pPr algn="just"/>
            <a:r>
              <a:rPr lang="fr-FR" dirty="0" smtClean="0">
                <a:latin typeface="Californian FB" pitchFamily="18" charset="0"/>
              </a:rPr>
              <a:t>1/ Patrick se rend comme chaque jour de cette semaine sur son chantier. Il doit décharger les seaux de peintures lourds du camion, les apportés à proximité de son poste de travail et les ouvrir.</a:t>
            </a:r>
          </a:p>
        </p:txBody>
      </p:sp>
      <p:sp>
        <p:nvSpPr>
          <p:cNvPr id="21" name="ZoneTexte 20"/>
          <p:cNvSpPr txBox="1"/>
          <p:nvPr/>
        </p:nvSpPr>
        <p:spPr>
          <a:xfrm>
            <a:off x="5508104" y="3212976"/>
            <a:ext cx="3024336" cy="2308324"/>
          </a:xfrm>
          <a:prstGeom prst="rect">
            <a:avLst/>
          </a:prstGeom>
          <a:noFill/>
          <a:ln w="31750">
            <a:solidFill>
              <a:schemeClr val="accent1">
                <a:lumMod val="75000"/>
              </a:schemeClr>
            </a:solidFill>
          </a:ln>
        </p:spPr>
        <p:txBody>
          <a:bodyPr wrap="square" rtlCol="0">
            <a:spAutoFit/>
          </a:bodyPr>
          <a:lstStyle/>
          <a:p>
            <a:r>
              <a:rPr lang="fr-FR" dirty="0" smtClean="0">
                <a:latin typeface="Californian FB" pitchFamily="18" charset="0"/>
              </a:rPr>
              <a:t>2/ Il doit les monter sur son plateau qui est posé en équilibre sur deux escabeaux à une hauteur d’environ 1.65m, afin de pouvoir appliquer la peinture qui est </a:t>
            </a:r>
            <a:r>
              <a:rPr lang="fr-FR" dirty="0" err="1" smtClean="0">
                <a:latin typeface="Californian FB" pitchFamily="18" charset="0"/>
              </a:rPr>
              <a:t>solvantée</a:t>
            </a:r>
            <a:r>
              <a:rPr lang="fr-FR" dirty="0" smtClean="0">
                <a:latin typeface="Californian FB" pitchFamily="18" charset="0"/>
              </a:rPr>
              <a:t> à l’aide d’un rouleau et une brosse.</a:t>
            </a:r>
          </a:p>
        </p:txBody>
      </p:sp>
      <p:sp>
        <p:nvSpPr>
          <p:cNvPr id="23" name="ZoneTexte 22"/>
          <p:cNvSpPr txBox="1"/>
          <p:nvPr/>
        </p:nvSpPr>
        <p:spPr>
          <a:xfrm>
            <a:off x="395536" y="5445224"/>
            <a:ext cx="4824536" cy="1200329"/>
          </a:xfrm>
          <a:prstGeom prst="rect">
            <a:avLst/>
          </a:prstGeom>
          <a:noFill/>
          <a:ln w="31750">
            <a:solidFill>
              <a:schemeClr val="accent1">
                <a:lumMod val="75000"/>
              </a:schemeClr>
            </a:solidFill>
          </a:ln>
        </p:spPr>
        <p:txBody>
          <a:bodyPr wrap="square" rtlCol="0">
            <a:spAutoFit/>
          </a:bodyPr>
          <a:lstStyle/>
          <a:p>
            <a:r>
              <a:rPr lang="fr-FR" dirty="0" smtClean="0">
                <a:latin typeface="Californian FB" pitchFamily="18" charset="0"/>
              </a:rPr>
              <a:t>3/ Il effectue ces gestes pour les 300m2 de ravalement  de façade à raison de 8h00 par jour durant trois semaines. Il travaille avec un apprentis.</a:t>
            </a:r>
          </a:p>
        </p:txBody>
      </p:sp>
      <p:pic>
        <p:nvPicPr>
          <p:cNvPr id="4" name="Picture 3"/>
          <p:cNvPicPr>
            <a:picLocks noChangeAspect="1" noChangeArrowheads="1"/>
          </p:cNvPicPr>
          <p:nvPr/>
        </p:nvPicPr>
        <p:blipFill>
          <a:blip r:embed="rId6" cstate="email">
            <a:extLst>
              <a:ext uri="{28A0092B-C50C-407E-A947-70E740481C1C}">
                <a14:useLocalDpi xmlns:a14="http://schemas.microsoft.com/office/drawing/2010/main" xmlns="" val="0"/>
              </a:ext>
            </a:extLst>
          </a:blip>
          <a:srcRect/>
          <a:stretch>
            <a:fillRect/>
          </a:stretch>
        </p:blipFill>
        <p:spPr bwMode="auto">
          <a:xfrm>
            <a:off x="7020272" y="1390297"/>
            <a:ext cx="1247775" cy="1628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a:off x="251520" y="3276221"/>
            <a:ext cx="1238250" cy="166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8" cstate="email">
            <a:extLst>
              <a:ext uri="{28A0092B-C50C-407E-A947-70E740481C1C}">
                <a14:useLocalDpi xmlns:a14="http://schemas.microsoft.com/office/drawing/2010/main" xmlns="" val="0"/>
              </a:ext>
            </a:extLst>
          </a:blip>
          <a:srcRect/>
          <a:stretch>
            <a:fillRect/>
          </a:stretch>
        </p:blipFill>
        <p:spPr bwMode="auto">
          <a:xfrm>
            <a:off x="4032649" y="1384011"/>
            <a:ext cx="1181100" cy="157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additive="base">
                                        <p:cTn id="17" dur="500" fill="hold"/>
                                        <p:tgtEl>
                                          <p:spTgt spid="1027"/>
                                        </p:tgtEl>
                                        <p:attrNameLst>
                                          <p:attrName>ppt_x</p:attrName>
                                        </p:attrNameLst>
                                      </p:cBhvr>
                                      <p:tavLst>
                                        <p:tav tm="0">
                                          <p:val>
                                            <p:strVal val="#ppt_x"/>
                                          </p:val>
                                        </p:tav>
                                        <p:tav tm="100000">
                                          <p:val>
                                            <p:strVal val="#ppt_x"/>
                                          </p:val>
                                        </p:tav>
                                      </p:tavLst>
                                    </p:anim>
                                    <p:anim calcmode="lin" valueType="num">
                                      <p:cBhvr additive="base">
                                        <p:cTn id="1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checkerboard(across)">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34"/>
                                        </p:tgtEl>
                                        <p:attrNameLst>
                                          <p:attrName>style.visibility</p:attrName>
                                        </p:attrNameLst>
                                      </p:cBhvr>
                                      <p:to>
                                        <p:strVal val="visible"/>
                                      </p:to>
                                    </p:set>
                                    <p:anim calcmode="lin" valueType="num">
                                      <p:cBhvr additive="base">
                                        <p:cTn id="28" dur="500" fill="hold"/>
                                        <p:tgtEl>
                                          <p:spTgt spid="1034"/>
                                        </p:tgtEl>
                                        <p:attrNameLst>
                                          <p:attrName>ppt_x</p:attrName>
                                        </p:attrNameLst>
                                      </p:cBhvr>
                                      <p:tavLst>
                                        <p:tav tm="0">
                                          <p:val>
                                            <p:strVal val="#ppt_x"/>
                                          </p:val>
                                        </p:tav>
                                        <p:tav tm="100000">
                                          <p:val>
                                            <p:strVal val="#ppt_x"/>
                                          </p:val>
                                        </p:tav>
                                      </p:tavLst>
                                    </p:anim>
                                    <p:anim calcmode="lin" valueType="num">
                                      <p:cBhvr additive="base">
                                        <p:cTn id="29"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035"/>
                                        </p:tgtEl>
                                        <p:attrNameLst>
                                          <p:attrName>style.visibility</p:attrName>
                                        </p:attrNameLst>
                                      </p:cBhvr>
                                      <p:to>
                                        <p:strVal val="visible"/>
                                      </p:to>
                                    </p:set>
                                    <p:anim calcmode="lin" valueType="num">
                                      <p:cBhvr additive="base">
                                        <p:cTn id="34" dur="500" fill="hold"/>
                                        <p:tgtEl>
                                          <p:spTgt spid="1035"/>
                                        </p:tgtEl>
                                        <p:attrNameLst>
                                          <p:attrName>ppt_x</p:attrName>
                                        </p:attrNameLst>
                                      </p:cBhvr>
                                      <p:tavLst>
                                        <p:tav tm="0">
                                          <p:val>
                                            <p:strVal val="#ppt_x"/>
                                          </p:val>
                                        </p:tav>
                                        <p:tav tm="100000">
                                          <p:val>
                                            <p:strVal val="#ppt_x"/>
                                          </p:val>
                                        </p:tav>
                                      </p:tavLst>
                                    </p:anim>
                                    <p:anim calcmode="lin" valueType="num">
                                      <p:cBhvr additive="base">
                                        <p:cTn id="35" dur="500" fill="hold"/>
                                        <p:tgtEl>
                                          <p:spTgt spid="103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036"/>
                                        </p:tgtEl>
                                        <p:attrNameLst>
                                          <p:attrName>style.visibility</p:attrName>
                                        </p:attrNameLst>
                                      </p:cBhvr>
                                      <p:to>
                                        <p:strVal val="visible"/>
                                      </p:to>
                                    </p:set>
                                    <p:anim calcmode="lin" valueType="num">
                                      <p:cBhvr additive="base">
                                        <p:cTn id="40" dur="500" fill="hold"/>
                                        <p:tgtEl>
                                          <p:spTgt spid="1036"/>
                                        </p:tgtEl>
                                        <p:attrNameLst>
                                          <p:attrName>ppt_x</p:attrName>
                                        </p:attrNameLst>
                                      </p:cBhvr>
                                      <p:tavLst>
                                        <p:tav tm="0">
                                          <p:val>
                                            <p:strVal val="#ppt_x"/>
                                          </p:val>
                                        </p:tav>
                                        <p:tav tm="100000">
                                          <p:val>
                                            <p:strVal val="#ppt_x"/>
                                          </p:val>
                                        </p:tav>
                                      </p:tavLst>
                                    </p:anim>
                                    <p:anim calcmode="lin" valueType="num">
                                      <p:cBhvr additive="base">
                                        <p:cTn id="41" dur="500" fill="hold"/>
                                        <p:tgtEl>
                                          <p:spTgt spid="103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checkerboard(across)">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1"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540"/>
          <p:cNvSpPr>
            <a:spLocks noChangeArrowheads="1"/>
          </p:cNvSpPr>
          <p:nvPr/>
        </p:nvSpPr>
        <p:spPr bwMode="auto">
          <a:xfrm>
            <a:off x="3491880" y="2996952"/>
            <a:ext cx="4880992" cy="175260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fr-FR">
              <a:latin typeface="Constantia" pitchFamily="18" charset="0"/>
            </a:endParaRPr>
          </a:p>
        </p:txBody>
      </p:sp>
      <p:sp>
        <p:nvSpPr>
          <p:cNvPr id="4" name="Text Box 544"/>
          <p:cNvSpPr txBox="1">
            <a:spLocks noChangeArrowheads="1"/>
          </p:cNvSpPr>
          <p:nvPr/>
        </p:nvSpPr>
        <p:spPr bwMode="auto">
          <a:xfrm flipH="1">
            <a:off x="467544" y="1628800"/>
            <a:ext cx="3096344" cy="1224136"/>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Situation dangereuse:</a:t>
            </a:r>
          </a:p>
          <a:p>
            <a:pPr algn="ctr" eaLnBrk="0" fontAlgn="auto" hangingPunct="0">
              <a:spcBef>
                <a:spcPct val="50000"/>
              </a:spcBef>
              <a:spcAft>
                <a:spcPts val="0"/>
              </a:spcAft>
              <a:defRPr/>
            </a:pPr>
            <a:r>
              <a:rPr lang="fr-FR" dirty="0" smtClean="0">
                <a:solidFill>
                  <a:schemeClr val="tx1"/>
                </a:solidFill>
                <a:latin typeface="Californian FB" pitchFamily="18" charset="0"/>
              </a:rPr>
              <a:t>Il monte sur le plateau en équilibre à l’aide de l’escabeau</a:t>
            </a:r>
            <a:endParaRPr lang="fr-FR" dirty="0">
              <a:solidFill>
                <a:schemeClr val="tx1"/>
              </a:solidFill>
              <a:latin typeface="Californian FB" pitchFamily="18" charset="0"/>
            </a:endParaRPr>
          </a:p>
        </p:txBody>
      </p:sp>
      <p:sp>
        <p:nvSpPr>
          <p:cNvPr id="5" name="Text Box 550"/>
          <p:cNvSpPr txBox="1">
            <a:spLocks noChangeArrowheads="1"/>
          </p:cNvSpPr>
          <p:nvPr/>
        </p:nvSpPr>
        <p:spPr bwMode="auto">
          <a:xfrm>
            <a:off x="5724128" y="1556792"/>
            <a:ext cx="2880320" cy="1368152"/>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Evènement dangereux:</a:t>
            </a:r>
          </a:p>
          <a:p>
            <a:pPr algn="ctr" eaLnBrk="0" fontAlgn="auto" hangingPunct="0">
              <a:spcBef>
                <a:spcPct val="50000"/>
              </a:spcBef>
              <a:spcAft>
                <a:spcPts val="0"/>
              </a:spcAft>
              <a:defRPr/>
            </a:pPr>
            <a:r>
              <a:rPr lang="fr-FR" dirty="0" smtClean="0">
                <a:solidFill>
                  <a:schemeClr val="tx1"/>
                </a:solidFill>
                <a:latin typeface="Californian FB" pitchFamily="18" charset="0"/>
              </a:rPr>
              <a:t>Il dérape sur le plateau et </a:t>
            </a:r>
          </a:p>
          <a:p>
            <a:pPr algn="ctr" eaLnBrk="0" fontAlgn="auto" hangingPunct="0">
              <a:spcBef>
                <a:spcPct val="50000"/>
              </a:spcBef>
              <a:spcAft>
                <a:spcPts val="0"/>
              </a:spcAft>
              <a:defRPr/>
            </a:pPr>
            <a:r>
              <a:rPr lang="fr-FR" dirty="0">
                <a:solidFill>
                  <a:schemeClr val="tx1"/>
                </a:solidFill>
                <a:latin typeface="Californian FB" pitchFamily="18" charset="0"/>
              </a:rPr>
              <a:t>c</a:t>
            </a:r>
            <a:r>
              <a:rPr lang="fr-FR" dirty="0" smtClean="0">
                <a:solidFill>
                  <a:schemeClr val="tx1"/>
                </a:solidFill>
                <a:latin typeface="Californian FB" pitchFamily="18" charset="0"/>
              </a:rPr>
              <a:t>hute</a:t>
            </a:r>
            <a:r>
              <a:rPr lang="fr-FR" dirty="0" smtClean="0">
                <a:solidFill>
                  <a:schemeClr val="tx1"/>
                </a:solidFill>
                <a:latin typeface="+mj-lt"/>
              </a:rPr>
              <a:t> </a:t>
            </a:r>
          </a:p>
        </p:txBody>
      </p:sp>
      <p:sp>
        <p:nvSpPr>
          <p:cNvPr id="6" name="Oval 537"/>
          <p:cNvSpPr>
            <a:spLocks noChangeArrowheads="1"/>
          </p:cNvSpPr>
          <p:nvPr/>
        </p:nvSpPr>
        <p:spPr bwMode="auto">
          <a:xfrm>
            <a:off x="467544" y="2996952"/>
            <a:ext cx="5026596" cy="1754188"/>
          </a:xfrm>
          <a:prstGeom prst="ellipse">
            <a:avLst/>
          </a:prstGeom>
          <a:solidFill>
            <a:schemeClr val="accent4">
              <a:alpha val="58000"/>
            </a:schemeClr>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r>
              <a:rPr lang="fr-FR" dirty="0" smtClean="0">
                <a:latin typeface="Constantia" pitchFamily="18" charset="0"/>
              </a:rPr>
              <a:t>   </a:t>
            </a:r>
            <a:r>
              <a:rPr lang="fr-FR" dirty="0" smtClean="0">
                <a:latin typeface="Californian FB" pitchFamily="18" charset="0"/>
              </a:rPr>
              <a:t>Danger:</a:t>
            </a:r>
          </a:p>
          <a:p>
            <a:endParaRPr lang="fr-FR" dirty="0" smtClean="0">
              <a:latin typeface="Californian FB" pitchFamily="18" charset="0"/>
            </a:endParaRPr>
          </a:p>
          <a:p>
            <a:r>
              <a:rPr lang="fr-FR" dirty="0" smtClean="0">
                <a:solidFill>
                  <a:schemeClr val="tx1"/>
                </a:solidFill>
                <a:latin typeface="Californian FB" pitchFamily="18" charset="0"/>
              </a:rPr>
              <a:t>Travail en hauteur</a:t>
            </a:r>
          </a:p>
          <a:p>
            <a:r>
              <a:rPr lang="fr-FR" dirty="0" smtClean="0">
                <a:latin typeface="Californian FB" pitchFamily="18" charset="0"/>
              </a:rPr>
              <a:t> </a:t>
            </a:r>
          </a:p>
        </p:txBody>
      </p:sp>
      <p:sp>
        <p:nvSpPr>
          <p:cNvPr id="8" name="AutoShape 549"/>
          <p:cNvSpPr>
            <a:spLocks noChangeArrowheads="1"/>
          </p:cNvSpPr>
          <p:nvPr/>
        </p:nvSpPr>
        <p:spPr bwMode="auto">
          <a:xfrm>
            <a:off x="3851920" y="3501008"/>
            <a:ext cx="1301230" cy="641027"/>
          </a:xfrm>
          <a:prstGeom prst="irregularSeal1">
            <a:avLst/>
          </a:prstGeom>
          <a:solidFill>
            <a:srgbClr val="FFFF00"/>
          </a:solidFill>
          <a:ln w="12700">
            <a:solidFill>
              <a:srgbClr val="FF9966"/>
            </a:solidFill>
            <a:miter lim="800000"/>
            <a:headEnd/>
            <a:tailEnd/>
          </a:ln>
        </p:spPr>
        <p:txBody>
          <a:bodyPr wrap="none" anchor="ctr"/>
          <a:lstStyle/>
          <a:p>
            <a:endParaRPr lang="fr-FR">
              <a:latin typeface="Constantia" pitchFamily="18" charset="0"/>
            </a:endParaRPr>
          </a:p>
        </p:txBody>
      </p:sp>
      <p:sp>
        <p:nvSpPr>
          <p:cNvPr id="9" name="Text Box 541"/>
          <p:cNvSpPr txBox="1">
            <a:spLocks noChangeArrowheads="1"/>
          </p:cNvSpPr>
          <p:nvPr/>
        </p:nvSpPr>
        <p:spPr bwMode="auto">
          <a:xfrm>
            <a:off x="5796136" y="3284984"/>
            <a:ext cx="1800200" cy="954107"/>
          </a:xfrm>
          <a:prstGeom prst="rect">
            <a:avLst/>
          </a:prstGeom>
          <a:noFill/>
          <a:ln w="12700">
            <a:noFill/>
            <a:miter lim="800000"/>
            <a:headEnd/>
            <a:tailEnd/>
          </a:ln>
        </p:spPr>
        <p:txBody>
          <a:bodyPr wrap="square">
            <a:spAutoFit/>
          </a:bodyPr>
          <a:lstStyle/>
          <a:p>
            <a:pPr algn="ctr" eaLnBrk="0" fontAlgn="auto" hangingPunct="0">
              <a:spcBef>
                <a:spcPct val="50000"/>
              </a:spcBef>
              <a:spcAft>
                <a:spcPts val="0"/>
              </a:spcAft>
              <a:defRPr/>
            </a:pPr>
            <a:r>
              <a:rPr lang="fr-FR" dirty="0" smtClean="0">
                <a:latin typeface="Californian FB" pitchFamily="18" charset="0"/>
              </a:rPr>
              <a:t>Opérateur:</a:t>
            </a:r>
          </a:p>
          <a:p>
            <a:pPr algn="ctr" eaLnBrk="0" fontAlgn="auto" hangingPunct="0">
              <a:spcBef>
                <a:spcPct val="50000"/>
              </a:spcBef>
              <a:spcAft>
                <a:spcPts val="0"/>
              </a:spcAft>
              <a:defRPr/>
            </a:pPr>
            <a:r>
              <a:rPr lang="fr-FR" sz="2400" dirty="0" smtClean="0">
                <a:latin typeface="Californian FB" pitchFamily="18" charset="0"/>
              </a:rPr>
              <a:t>Patrick</a:t>
            </a:r>
            <a:endParaRPr lang="fr-FR" sz="2400" dirty="0">
              <a:latin typeface="Californian FB" pitchFamily="18" charset="0"/>
            </a:endParaRPr>
          </a:p>
        </p:txBody>
      </p:sp>
      <p:sp>
        <p:nvSpPr>
          <p:cNvPr id="10" name="AutoShape 547"/>
          <p:cNvSpPr>
            <a:spLocks noChangeArrowheads="1"/>
          </p:cNvSpPr>
          <p:nvPr/>
        </p:nvSpPr>
        <p:spPr bwMode="auto">
          <a:xfrm>
            <a:off x="2555776" y="4797152"/>
            <a:ext cx="3528392" cy="1916832"/>
          </a:xfrm>
          <a:prstGeom prst="star16">
            <a:avLst>
              <a:gd name="adj" fmla="val 37500"/>
            </a:avLst>
          </a:prstGeom>
          <a:solidFill>
            <a:srgbClr val="FF0000"/>
          </a:solidFill>
          <a:ln w="9525">
            <a:solidFill>
              <a:srgbClr val="FF3300"/>
            </a:solidFill>
            <a:miter lim="800000"/>
            <a:headEnd/>
            <a:tailEnd/>
          </a:ln>
          <a:scene3d>
            <a:camera prst="orthographicFront"/>
            <a:lightRig rig="threePt" dir="t"/>
          </a:scene3d>
          <a:sp3d>
            <a:bevelT prst="angle"/>
          </a:sp3d>
        </p:spPr>
        <p:txBody>
          <a:bodyPr lIns="0" tIns="0" rIns="0" bIns="0" anchor="ctr" anchorCtr="1"/>
          <a:lstStyle/>
          <a:p>
            <a:pPr algn="ctr" eaLnBrk="0" fontAlgn="auto" hangingPunct="0">
              <a:spcBef>
                <a:spcPct val="50000"/>
              </a:spcBef>
              <a:spcAft>
                <a:spcPts val="0"/>
              </a:spcAft>
              <a:defRPr/>
            </a:pPr>
            <a:r>
              <a:rPr lang="fr-FR" dirty="0" smtClean="0">
                <a:latin typeface="Californian FB" pitchFamily="18" charset="0"/>
              </a:rPr>
              <a:t>Dommages:</a:t>
            </a:r>
          </a:p>
          <a:p>
            <a:pPr algn="ctr" eaLnBrk="0" fontAlgn="auto" hangingPunct="0">
              <a:spcBef>
                <a:spcPct val="50000"/>
              </a:spcBef>
              <a:spcAft>
                <a:spcPts val="0"/>
              </a:spcAft>
              <a:defRPr/>
            </a:pPr>
            <a:r>
              <a:rPr lang="fr-FR" dirty="0" smtClean="0">
                <a:latin typeface="Californian FB" pitchFamily="18" charset="0"/>
              </a:rPr>
              <a:t>Fractures diverses</a:t>
            </a:r>
          </a:p>
        </p:txBody>
      </p:sp>
      <p:sp>
        <p:nvSpPr>
          <p:cNvPr id="11" name="AutoShape 546"/>
          <p:cNvSpPr>
            <a:spLocks noChangeArrowheads="1"/>
          </p:cNvSpPr>
          <p:nvPr/>
        </p:nvSpPr>
        <p:spPr bwMode="auto">
          <a:xfrm rot="5783349">
            <a:off x="3925836" y="4345421"/>
            <a:ext cx="848963" cy="183383"/>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62 w 21600"/>
              <a:gd name="T13" fmla="*/ 5400 h 21600"/>
              <a:gd name="T14" fmla="*/ 18893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rgbClr val="FF3300"/>
            </a:solidFill>
            <a:miter lim="800000"/>
            <a:headEnd/>
            <a:tailEnd/>
          </a:ln>
        </p:spPr>
        <p:txBody>
          <a:bodyPr wrap="none" anchor="ctr"/>
          <a:lstStyle/>
          <a:p>
            <a:endParaRPr lang="fr-FR"/>
          </a:p>
        </p:txBody>
      </p:sp>
      <p:sp>
        <p:nvSpPr>
          <p:cNvPr id="12" name="Line 545"/>
          <p:cNvSpPr>
            <a:spLocks noChangeShapeType="1"/>
          </p:cNvSpPr>
          <p:nvPr/>
        </p:nvSpPr>
        <p:spPr bwMode="auto">
          <a:xfrm flipH="1" flipV="1">
            <a:off x="3347864" y="2636911"/>
            <a:ext cx="1111250" cy="1008187"/>
          </a:xfrm>
          <a:prstGeom prst="line">
            <a:avLst/>
          </a:prstGeom>
          <a:ln>
            <a:headEnd type="arrow" w="med" len="med"/>
            <a:tailEnd/>
          </a:ln>
        </p:spPr>
        <p:style>
          <a:lnRef idx="2">
            <a:schemeClr val="accent1"/>
          </a:lnRef>
          <a:fillRef idx="0">
            <a:schemeClr val="accent1"/>
          </a:fillRef>
          <a:effectRef idx="1">
            <a:schemeClr val="accent1"/>
          </a:effectRef>
          <a:fontRef idx="minor">
            <a:schemeClr val="tx1"/>
          </a:fontRef>
        </p:style>
        <p:txBody>
          <a:bodyPr wrap="none" anchor="ctr"/>
          <a:lstStyle/>
          <a:p>
            <a:endParaRPr lang="fr-FR"/>
          </a:p>
        </p:txBody>
      </p:sp>
      <p:sp>
        <p:nvSpPr>
          <p:cNvPr id="13" name="Line 551"/>
          <p:cNvSpPr>
            <a:spLocks noChangeShapeType="1"/>
          </p:cNvSpPr>
          <p:nvPr/>
        </p:nvSpPr>
        <p:spPr bwMode="auto">
          <a:xfrm flipV="1">
            <a:off x="4716016" y="2564902"/>
            <a:ext cx="1008113" cy="1152129"/>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wrap="none" anchor="ctr"/>
          <a:lstStyle/>
          <a:p>
            <a:endParaRPr lang="fr-FR"/>
          </a:p>
        </p:txBody>
      </p:sp>
      <p:sp>
        <p:nvSpPr>
          <p:cNvPr id="14" name="Titre 13"/>
          <p:cNvSpPr>
            <a:spLocks noGrp="1"/>
          </p:cNvSpPr>
          <p:nvPr>
            <p:ph type="title"/>
          </p:nvPr>
        </p:nvSpPr>
        <p:spPr>
          <a:xfrm>
            <a:off x="457200" y="116632"/>
            <a:ext cx="7467600" cy="1143000"/>
          </a:xfrm>
        </p:spPr>
        <p:txBody>
          <a:bodyPr>
            <a:noAutofit/>
          </a:bodyPr>
          <a:lstStyle/>
          <a:p>
            <a:r>
              <a:rPr lang="fr-FR" sz="4000" b="1" dirty="0" smtClean="0">
                <a:solidFill>
                  <a:schemeClr val="accent1">
                    <a:lumMod val="60000"/>
                    <a:lumOff val="40000"/>
                  </a:schemeClr>
                </a:solidFill>
                <a:latin typeface="Californian FB" pitchFamily="18" charset="0"/>
              </a:rPr>
              <a:t>Approche par le risque n°1</a:t>
            </a:r>
            <a:endParaRPr lang="fr-FR" sz="4000" b="1" dirty="0">
              <a:solidFill>
                <a:schemeClr val="accent1">
                  <a:lumMod val="60000"/>
                  <a:lumOff val="40000"/>
                </a:schemeClr>
              </a:solidFill>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heckerboard(across)">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heckerboard(across)">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checkerboard(across)">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P spid="6" grpId="0" animBg="1"/>
      <p:bldP spid="8" grpId="0" animBg="1"/>
      <p:bldP spid="9" grpId="0"/>
      <p:bldP spid="10" grpId="0" animBg="1"/>
      <p:bldP spid="11" grpId="0" animBg="1"/>
      <p:bldP spid="12" grpId="0" animBg="1"/>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1">
                    <a:lumMod val="60000"/>
                    <a:lumOff val="40000"/>
                  </a:schemeClr>
                </a:solidFill>
                <a:latin typeface="Californian FB" pitchFamily="18" charset="0"/>
              </a:rPr>
              <a:t>Evaluation des risques n°1</a:t>
            </a:r>
            <a:endParaRPr lang="fr-FR" sz="4000" b="1" dirty="0">
              <a:solidFill>
                <a:schemeClr val="accent1">
                  <a:lumMod val="60000"/>
                  <a:lumOff val="40000"/>
                </a:schemeClr>
              </a:solidFill>
              <a:latin typeface="Californian FB" pitchFamily="18" charset="0"/>
            </a:endParaRPr>
          </a:p>
        </p:txBody>
      </p:sp>
      <p:pic>
        <p:nvPicPr>
          <p:cNvPr id="4" name="Picture 2"/>
          <p:cNvPicPr>
            <a:picLocks noChangeAspect="1" noChangeArrowheads="1"/>
          </p:cNvPicPr>
          <p:nvPr/>
        </p:nvPicPr>
        <p:blipFill>
          <a:blip r:embed="rId2" cstate="email"/>
          <a:srcRect/>
          <a:stretch>
            <a:fillRect/>
          </a:stretch>
        </p:blipFill>
        <p:spPr>
          <a:xfrm>
            <a:off x="594308" y="1916832"/>
            <a:ext cx="7290060" cy="4392488"/>
          </a:xfrm>
          <a:prstGeom prst="rect">
            <a:avLst/>
          </a:prstGeom>
        </p:spPr>
      </p:pic>
      <p:sp>
        <p:nvSpPr>
          <p:cNvPr id="5" name="Rectangle 4"/>
          <p:cNvSpPr/>
          <p:nvPr/>
        </p:nvSpPr>
        <p:spPr>
          <a:xfrm>
            <a:off x="5076056" y="2492896"/>
            <a:ext cx="1152128" cy="792088"/>
          </a:xfrm>
          <a:prstGeom prst="rect">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8" name="ZoneTexte 7"/>
          <p:cNvSpPr txBox="1"/>
          <p:nvPr/>
        </p:nvSpPr>
        <p:spPr>
          <a:xfrm>
            <a:off x="6588224" y="1700808"/>
            <a:ext cx="1800200" cy="923330"/>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a:latin typeface="Californian FB" pitchFamily="18" charset="0"/>
              </a:rPr>
              <a:t>T</a:t>
            </a:r>
            <a:r>
              <a:rPr lang="fr-FR" dirty="0" smtClean="0">
                <a:latin typeface="Californian FB" pitchFamily="18" charset="0"/>
              </a:rPr>
              <a:t>rès</a:t>
            </a:r>
          </a:p>
          <a:p>
            <a:r>
              <a:rPr lang="fr-FR" dirty="0">
                <a:latin typeface="Californian FB" pitchFamily="18" charset="0"/>
              </a:rPr>
              <a:t>p</a:t>
            </a:r>
            <a:r>
              <a:rPr lang="fr-FR" dirty="0" smtClean="0">
                <a:latin typeface="Californian FB" pitchFamily="18" charset="0"/>
              </a:rPr>
              <a:t>robable et très grave. </a:t>
            </a:r>
            <a:endParaRPr lang="fr-FR" dirty="0">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540"/>
          <p:cNvSpPr>
            <a:spLocks noChangeArrowheads="1"/>
          </p:cNvSpPr>
          <p:nvPr/>
        </p:nvSpPr>
        <p:spPr bwMode="auto">
          <a:xfrm>
            <a:off x="3491880" y="2996952"/>
            <a:ext cx="4880992" cy="175260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fr-FR">
              <a:latin typeface="Constantia" pitchFamily="18" charset="0"/>
            </a:endParaRPr>
          </a:p>
        </p:txBody>
      </p:sp>
      <p:sp>
        <p:nvSpPr>
          <p:cNvPr id="4" name="Text Box 544"/>
          <p:cNvSpPr txBox="1">
            <a:spLocks noChangeArrowheads="1"/>
          </p:cNvSpPr>
          <p:nvPr/>
        </p:nvSpPr>
        <p:spPr bwMode="auto">
          <a:xfrm flipH="1">
            <a:off x="755576" y="1556792"/>
            <a:ext cx="2582416" cy="129614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Situation dangereuse:</a:t>
            </a:r>
          </a:p>
          <a:p>
            <a:pPr algn="ctr" eaLnBrk="0" fontAlgn="auto" hangingPunct="0">
              <a:spcBef>
                <a:spcPct val="50000"/>
              </a:spcBef>
              <a:spcAft>
                <a:spcPts val="0"/>
              </a:spcAft>
              <a:defRPr/>
            </a:pPr>
            <a:r>
              <a:rPr lang="fr-FR" dirty="0" smtClean="0">
                <a:solidFill>
                  <a:schemeClr val="tx1"/>
                </a:solidFill>
                <a:latin typeface="Californian FB" pitchFamily="18" charset="0"/>
              </a:rPr>
              <a:t>Il effectue le ravalement de façade avec des peintures </a:t>
            </a:r>
            <a:r>
              <a:rPr lang="fr-FR" dirty="0" err="1" smtClean="0">
                <a:solidFill>
                  <a:schemeClr val="tx1"/>
                </a:solidFill>
                <a:latin typeface="Californian FB" pitchFamily="18" charset="0"/>
              </a:rPr>
              <a:t>solvantées</a:t>
            </a:r>
            <a:endParaRPr lang="fr-FR" dirty="0">
              <a:solidFill>
                <a:schemeClr val="tx1"/>
              </a:solidFill>
              <a:latin typeface="Californian FB" pitchFamily="18" charset="0"/>
            </a:endParaRPr>
          </a:p>
        </p:txBody>
      </p:sp>
      <p:sp>
        <p:nvSpPr>
          <p:cNvPr id="5" name="Text Box 550"/>
          <p:cNvSpPr txBox="1">
            <a:spLocks noChangeArrowheads="1"/>
          </p:cNvSpPr>
          <p:nvPr/>
        </p:nvSpPr>
        <p:spPr bwMode="auto">
          <a:xfrm>
            <a:off x="5724128" y="1412776"/>
            <a:ext cx="2808312" cy="1512168"/>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Evènement dangereux:</a:t>
            </a:r>
          </a:p>
          <a:p>
            <a:pPr algn="ctr" eaLnBrk="0" fontAlgn="auto" hangingPunct="0">
              <a:spcBef>
                <a:spcPct val="50000"/>
              </a:spcBef>
              <a:spcAft>
                <a:spcPts val="0"/>
              </a:spcAft>
              <a:defRPr/>
            </a:pPr>
            <a:r>
              <a:rPr lang="fr-FR" dirty="0" smtClean="0">
                <a:solidFill>
                  <a:schemeClr val="tx1"/>
                </a:solidFill>
                <a:latin typeface="Californian FB" pitchFamily="18" charset="0"/>
              </a:rPr>
              <a:t>Il est au contact de peinture </a:t>
            </a:r>
            <a:r>
              <a:rPr lang="fr-FR" dirty="0" err="1" smtClean="0">
                <a:solidFill>
                  <a:schemeClr val="tx1"/>
                </a:solidFill>
                <a:latin typeface="Californian FB" pitchFamily="18" charset="0"/>
              </a:rPr>
              <a:t>solvantée</a:t>
            </a:r>
            <a:r>
              <a:rPr lang="fr-FR" dirty="0" smtClean="0">
                <a:solidFill>
                  <a:schemeClr val="tx1"/>
                </a:solidFill>
                <a:latin typeface="Californian FB" pitchFamily="18" charset="0"/>
              </a:rPr>
              <a:t> 8h/jours durant 3 semaines et ne porte pas d’EPI.</a:t>
            </a:r>
            <a:endParaRPr lang="fr-FR" sz="1400" dirty="0" smtClean="0">
              <a:solidFill>
                <a:schemeClr val="tx1"/>
              </a:solidFill>
              <a:latin typeface="Californian FB" pitchFamily="18" charset="0"/>
            </a:endParaRPr>
          </a:p>
        </p:txBody>
      </p:sp>
      <p:sp>
        <p:nvSpPr>
          <p:cNvPr id="6" name="Oval 537"/>
          <p:cNvSpPr>
            <a:spLocks noChangeArrowheads="1"/>
          </p:cNvSpPr>
          <p:nvPr/>
        </p:nvSpPr>
        <p:spPr bwMode="auto">
          <a:xfrm>
            <a:off x="467544" y="2996952"/>
            <a:ext cx="5026596" cy="1754188"/>
          </a:xfrm>
          <a:prstGeom prst="ellipse">
            <a:avLst/>
          </a:prstGeom>
          <a:solidFill>
            <a:schemeClr val="accent4">
              <a:alpha val="58000"/>
            </a:schemeClr>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r>
              <a:rPr lang="fr-FR" dirty="0" smtClean="0">
                <a:latin typeface="Constantia" pitchFamily="18" charset="0"/>
              </a:rPr>
              <a:t>   </a:t>
            </a:r>
            <a:r>
              <a:rPr lang="fr-FR" dirty="0" smtClean="0">
                <a:latin typeface="Californian FB" pitchFamily="18" charset="0"/>
              </a:rPr>
              <a:t>Danger:</a:t>
            </a:r>
          </a:p>
          <a:p>
            <a:r>
              <a:rPr lang="fr-FR" dirty="0" smtClean="0">
                <a:solidFill>
                  <a:schemeClr val="tx1"/>
                </a:solidFill>
                <a:latin typeface="Californian FB" pitchFamily="18" charset="0"/>
              </a:rPr>
              <a:t>Peinture </a:t>
            </a:r>
            <a:r>
              <a:rPr lang="fr-FR" dirty="0" err="1" smtClean="0">
                <a:solidFill>
                  <a:schemeClr val="tx1"/>
                </a:solidFill>
                <a:latin typeface="Californian FB" pitchFamily="18" charset="0"/>
              </a:rPr>
              <a:t>solvantée</a:t>
            </a:r>
            <a:endParaRPr lang="fr-FR" dirty="0" smtClean="0">
              <a:solidFill>
                <a:schemeClr val="tx1"/>
              </a:solidFill>
              <a:latin typeface="Californian FB" pitchFamily="18" charset="0"/>
            </a:endParaRPr>
          </a:p>
          <a:p>
            <a:r>
              <a:rPr lang="fr-FR" dirty="0" smtClean="0">
                <a:latin typeface="Constantia" pitchFamily="18" charset="0"/>
              </a:rPr>
              <a:t> </a:t>
            </a:r>
          </a:p>
        </p:txBody>
      </p:sp>
      <p:sp>
        <p:nvSpPr>
          <p:cNvPr id="8" name="AutoShape 549"/>
          <p:cNvSpPr>
            <a:spLocks noChangeArrowheads="1"/>
          </p:cNvSpPr>
          <p:nvPr/>
        </p:nvSpPr>
        <p:spPr bwMode="auto">
          <a:xfrm>
            <a:off x="3851920" y="3501008"/>
            <a:ext cx="1301230" cy="641027"/>
          </a:xfrm>
          <a:prstGeom prst="irregularSeal1">
            <a:avLst/>
          </a:prstGeom>
          <a:solidFill>
            <a:srgbClr val="FFFF00"/>
          </a:solidFill>
          <a:ln w="12700">
            <a:solidFill>
              <a:srgbClr val="FF9966"/>
            </a:solidFill>
            <a:miter lim="800000"/>
            <a:headEnd/>
            <a:tailEnd/>
          </a:ln>
        </p:spPr>
        <p:txBody>
          <a:bodyPr wrap="none" anchor="ctr"/>
          <a:lstStyle/>
          <a:p>
            <a:endParaRPr lang="fr-FR">
              <a:latin typeface="Constantia" pitchFamily="18" charset="0"/>
            </a:endParaRPr>
          </a:p>
        </p:txBody>
      </p:sp>
      <p:sp>
        <p:nvSpPr>
          <p:cNvPr id="9" name="Text Box 541"/>
          <p:cNvSpPr txBox="1">
            <a:spLocks noChangeArrowheads="1"/>
          </p:cNvSpPr>
          <p:nvPr/>
        </p:nvSpPr>
        <p:spPr bwMode="auto">
          <a:xfrm>
            <a:off x="5796136" y="3429000"/>
            <a:ext cx="1527175" cy="861774"/>
          </a:xfrm>
          <a:prstGeom prst="rect">
            <a:avLst/>
          </a:prstGeom>
          <a:noFill/>
          <a:ln w="12700">
            <a:noFill/>
            <a:miter lim="800000"/>
            <a:headEnd/>
            <a:tailEnd/>
          </a:ln>
        </p:spPr>
        <p:txBody>
          <a:bodyPr>
            <a:spAutoFit/>
          </a:bodyPr>
          <a:lstStyle/>
          <a:p>
            <a:pPr algn="ctr" eaLnBrk="0" fontAlgn="auto" hangingPunct="0">
              <a:spcBef>
                <a:spcPct val="50000"/>
              </a:spcBef>
              <a:spcAft>
                <a:spcPts val="0"/>
              </a:spcAft>
              <a:defRPr/>
            </a:pPr>
            <a:r>
              <a:rPr lang="fr-FR" dirty="0" smtClean="0">
                <a:latin typeface="Californian FB" pitchFamily="18" charset="0"/>
              </a:rPr>
              <a:t>Opérateur</a:t>
            </a:r>
          </a:p>
          <a:p>
            <a:pPr algn="ctr" eaLnBrk="0" fontAlgn="auto" hangingPunct="0">
              <a:spcBef>
                <a:spcPct val="50000"/>
              </a:spcBef>
              <a:spcAft>
                <a:spcPts val="0"/>
              </a:spcAft>
              <a:defRPr/>
            </a:pPr>
            <a:r>
              <a:rPr lang="fr-FR" sz="2000" dirty="0" smtClean="0">
                <a:latin typeface="Californian FB" pitchFamily="18" charset="0"/>
              </a:rPr>
              <a:t>Patrick</a:t>
            </a:r>
            <a:endParaRPr lang="fr-FR" sz="2000" dirty="0">
              <a:latin typeface="Californian FB" pitchFamily="18" charset="0"/>
            </a:endParaRPr>
          </a:p>
        </p:txBody>
      </p:sp>
      <p:sp>
        <p:nvSpPr>
          <p:cNvPr id="10" name="AutoShape 547"/>
          <p:cNvSpPr>
            <a:spLocks noChangeArrowheads="1"/>
          </p:cNvSpPr>
          <p:nvPr/>
        </p:nvSpPr>
        <p:spPr bwMode="auto">
          <a:xfrm>
            <a:off x="2555776" y="4797152"/>
            <a:ext cx="3528392" cy="1916832"/>
          </a:xfrm>
          <a:prstGeom prst="star16">
            <a:avLst>
              <a:gd name="adj" fmla="val 37500"/>
            </a:avLst>
          </a:prstGeom>
          <a:solidFill>
            <a:srgbClr val="FF0000"/>
          </a:solidFill>
          <a:ln w="9525">
            <a:solidFill>
              <a:srgbClr val="FF3300"/>
            </a:solidFill>
            <a:miter lim="800000"/>
            <a:headEnd/>
            <a:tailEnd/>
          </a:ln>
          <a:scene3d>
            <a:camera prst="orthographicFront"/>
            <a:lightRig rig="threePt" dir="t"/>
          </a:scene3d>
          <a:sp3d>
            <a:bevelT prst="angle"/>
          </a:sp3d>
        </p:spPr>
        <p:txBody>
          <a:bodyPr lIns="0" tIns="0" rIns="0" bIns="0" anchor="ctr" anchorCtr="1"/>
          <a:lstStyle/>
          <a:p>
            <a:pPr algn="ctr" eaLnBrk="0" fontAlgn="auto" hangingPunct="0">
              <a:spcBef>
                <a:spcPct val="50000"/>
              </a:spcBef>
              <a:spcAft>
                <a:spcPts val="0"/>
              </a:spcAft>
              <a:defRPr/>
            </a:pPr>
            <a:r>
              <a:rPr lang="fr-FR" dirty="0" smtClean="0">
                <a:latin typeface="Californian FB" pitchFamily="18" charset="0"/>
              </a:rPr>
              <a:t>Dommages:</a:t>
            </a:r>
          </a:p>
          <a:p>
            <a:pPr algn="ctr" eaLnBrk="0" fontAlgn="auto" hangingPunct="0">
              <a:spcBef>
                <a:spcPct val="50000"/>
              </a:spcBef>
              <a:spcAft>
                <a:spcPts val="0"/>
              </a:spcAft>
              <a:defRPr/>
            </a:pPr>
            <a:r>
              <a:rPr lang="fr-FR" dirty="0" smtClean="0">
                <a:latin typeface="Californian FB" pitchFamily="18" charset="0"/>
              </a:rPr>
              <a:t>Maladies respiratoires</a:t>
            </a:r>
          </a:p>
        </p:txBody>
      </p:sp>
      <p:sp>
        <p:nvSpPr>
          <p:cNvPr id="11" name="AutoShape 546"/>
          <p:cNvSpPr>
            <a:spLocks noChangeArrowheads="1"/>
          </p:cNvSpPr>
          <p:nvPr/>
        </p:nvSpPr>
        <p:spPr bwMode="auto">
          <a:xfrm rot="5783349">
            <a:off x="3925836" y="4345421"/>
            <a:ext cx="848963" cy="183383"/>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62 w 21600"/>
              <a:gd name="T13" fmla="*/ 5400 h 21600"/>
              <a:gd name="T14" fmla="*/ 18893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rgbClr val="FF3300"/>
            </a:solidFill>
            <a:miter lim="800000"/>
            <a:headEnd/>
            <a:tailEnd/>
          </a:ln>
        </p:spPr>
        <p:txBody>
          <a:bodyPr wrap="none" anchor="ctr"/>
          <a:lstStyle/>
          <a:p>
            <a:endParaRPr lang="fr-FR"/>
          </a:p>
        </p:txBody>
      </p:sp>
      <p:sp>
        <p:nvSpPr>
          <p:cNvPr id="12" name="Line 545"/>
          <p:cNvSpPr>
            <a:spLocks noChangeShapeType="1"/>
          </p:cNvSpPr>
          <p:nvPr/>
        </p:nvSpPr>
        <p:spPr bwMode="auto">
          <a:xfrm flipH="1" flipV="1">
            <a:off x="3347864" y="2636911"/>
            <a:ext cx="1111250" cy="1008187"/>
          </a:xfrm>
          <a:prstGeom prst="line">
            <a:avLst/>
          </a:prstGeom>
          <a:ln>
            <a:headEnd type="arrow" w="med" len="med"/>
            <a:tailEnd/>
          </a:ln>
        </p:spPr>
        <p:style>
          <a:lnRef idx="2">
            <a:schemeClr val="accent1"/>
          </a:lnRef>
          <a:fillRef idx="0">
            <a:schemeClr val="accent1"/>
          </a:fillRef>
          <a:effectRef idx="1">
            <a:schemeClr val="accent1"/>
          </a:effectRef>
          <a:fontRef idx="minor">
            <a:schemeClr val="tx1"/>
          </a:fontRef>
        </p:style>
        <p:txBody>
          <a:bodyPr wrap="none" anchor="ctr"/>
          <a:lstStyle/>
          <a:p>
            <a:endParaRPr lang="fr-FR"/>
          </a:p>
        </p:txBody>
      </p:sp>
      <p:sp>
        <p:nvSpPr>
          <p:cNvPr id="13" name="Line 551"/>
          <p:cNvSpPr>
            <a:spLocks noChangeShapeType="1"/>
          </p:cNvSpPr>
          <p:nvPr/>
        </p:nvSpPr>
        <p:spPr bwMode="auto">
          <a:xfrm flipV="1">
            <a:off x="4716016" y="2564902"/>
            <a:ext cx="1008113" cy="1152129"/>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wrap="none" anchor="ctr"/>
          <a:lstStyle/>
          <a:p>
            <a:endParaRPr lang="fr-FR"/>
          </a:p>
        </p:txBody>
      </p:sp>
      <p:sp>
        <p:nvSpPr>
          <p:cNvPr id="14" name="Titre 13"/>
          <p:cNvSpPr>
            <a:spLocks noGrp="1"/>
          </p:cNvSpPr>
          <p:nvPr>
            <p:ph type="title"/>
          </p:nvPr>
        </p:nvSpPr>
        <p:spPr>
          <a:xfrm>
            <a:off x="457200" y="44624"/>
            <a:ext cx="7467600" cy="1143000"/>
          </a:xfrm>
        </p:spPr>
        <p:txBody>
          <a:bodyPr>
            <a:normAutofit/>
          </a:bodyPr>
          <a:lstStyle/>
          <a:p>
            <a:r>
              <a:rPr lang="fr-FR" sz="4000" b="1" dirty="0" smtClean="0">
                <a:solidFill>
                  <a:schemeClr val="accent1">
                    <a:lumMod val="60000"/>
                    <a:lumOff val="40000"/>
                  </a:schemeClr>
                </a:solidFill>
                <a:latin typeface="Californian FB" pitchFamily="18" charset="0"/>
              </a:rPr>
              <a:t>Approche par le risque n°2</a:t>
            </a:r>
            <a:endParaRPr lang="fr-FR" sz="4000" b="1" dirty="0">
              <a:solidFill>
                <a:schemeClr val="accent1">
                  <a:lumMod val="60000"/>
                  <a:lumOff val="40000"/>
                </a:schemeClr>
              </a:solidFill>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heckerboard(across)">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heckerboard(across)">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checkerboard(across)">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P spid="6" grpId="0" animBg="1"/>
      <p:bldP spid="8" grpId="0" animBg="1"/>
      <p:bldP spid="9" grpId="0"/>
      <p:bldP spid="10" grpId="0" animBg="1"/>
      <p:bldP spid="11" grpId="0" animBg="1"/>
      <p:bldP spid="12" grpId="0" animBg="1"/>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1">
                    <a:lumMod val="60000"/>
                    <a:lumOff val="40000"/>
                  </a:schemeClr>
                </a:solidFill>
                <a:latin typeface="Californian FB" pitchFamily="18" charset="0"/>
              </a:rPr>
              <a:t>Evaluation des risques n°2</a:t>
            </a:r>
            <a:endParaRPr lang="fr-FR" sz="4000" b="1" dirty="0">
              <a:solidFill>
                <a:schemeClr val="accent1">
                  <a:lumMod val="60000"/>
                  <a:lumOff val="40000"/>
                </a:schemeClr>
              </a:solidFill>
              <a:latin typeface="Californian FB" pitchFamily="18" charset="0"/>
            </a:endParaRPr>
          </a:p>
        </p:txBody>
      </p:sp>
      <p:pic>
        <p:nvPicPr>
          <p:cNvPr id="4" name="Picture 2"/>
          <p:cNvPicPr>
            <a:picLocks noChangeAspect="1" noChangeArrowheads="1"/>
          </p:cNvPicPr>
          <p:nvPr/>
        </p:nvPicPr>
        <p:blipFill>
          <a:blip r:embed="rId2" cstate="email"/>
          <a:srcRect/>
          <a:stretch>
            <a:fillRect/>
          </a:stretch>
        </p:blipFill>
        <p:spPr>
          <a:xfrm>
            <a:off x="594308" y="1916832"/>
            <a:ext cx="7290060" cy="4392488"/>
          </a:xfrm>
          <a:prstGeom prst="rect">
            <a:avLst/>
          </a:prstGeom>
        </p:spPr>
      </p:pic>
      <p:sp>
        <p:nvSpPr>
          <p:cNvPr id="5" name="Rectangle 4"/>
          <p:cNvSpPr/>
          <p:nvPr/>
        </p:nvSpPr>
        <p:spPr>
          <a:xfrm>
            <a:off x="3923928" y="3284984"/>
            <a:ext cx="1224136" cy="792088"/>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8" name="ZoneTexte 7"/>
          <p:cNvSpPr txBox="1"/>
          <p:nvPr/>
        </p:nvSpPr>
        <p:spPr>
          <a:xfrm>
            <a:off x="6588224" y="1700808"/>
            <a:ext cx="1800200" cy="707886"/>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2000" dirty="0" smtClean="0">
                <a:latin typeface="Californian FB" pitchFamily="18" charset="0"/>
              </a:rPr>
              <a:t>Probable et  grave. </a:t>
            </a:r>
            <a:endParaRPr lang="fr-FR" sz="2000" dirty="0">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540"/>
          <p:cNvSpPr>
            <a:spLocks noChangeArrowheads="1"/>
          </p:cNvSpPr>
          <p:nvPr/>
        </p:nvSpPr>
        <p:spPr bwMode="auto">
          <a:xfrm>
            <a:off x="3491880" y="2996952"/>
            <a:ext cx="4880992" cy="175260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fr-FR">
              <a:latin typeface="Constantia" pitchFamily="18" charset="0"/>
            </a:endParaRPr>
          </a:p>
        </p:txBody>
      </p:sp>
      <p:sp>
        <p:nvSpPr>
          <p:cNvPr id="4" name="Text Box 544"/>
          <p:cNvSpPr txBox="1">
            <a:spLocks noChangeArrowheads="1"/>
          </p:cNvSpPr>
          <p:nvPr/>
        </p:nvSpPr>
        <p:spPr bwMode="auto">
          <a:xfrm flipH="1">
            <a:off x="755576" y="1628800"/>
            <a:ext cx="2582416" cy="1224136"/>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Situation dangereuse:</a:t>
            </a:r>
          </a:p>
          <a:p>
            <a:pPr algn="ctr" eaLnBrk="0" fontAlgn="auto" hangingPunct="0">
              <a:spcBef>
                <a:spcPct val="50000"/>
              </a:spcBef>
              <a:spcAft>
                <a:spcPts val="0"/>
              </a:spcAft>
              <a:defRPr/>
            </a:pPr>
            <a:r>
              <a:rPr lang="fr-FR" dirty="0" smtClean="0">
                <a:solidFill>
                  <a:schemeClr val="tx1"/>
                </a:solidFill>
                <a:latin typeface="Californian FB" pitchFamily="18" charset="0"/>
              </a:rPr>
              <a:t>Il transporte et manipule les seaux de peinture</a:t>
            </a:r>
            <a:endParaRPr lang="fr-FR" dirty="0">
              <a:solidFill>
                <a:schemeClr val="tx1"/>
              </a:solidFill>
              <a:latin typeface="Californian FB" pitchFamily="18" charset="0"/>
            </a:endParaRPr>
          </a:p>
        </p:txBody>
      </p:sp>
      <p:sp>
        <p:nvSpPr>
          <p:cNvPr id="5" name="Text Box 550"/>
          <p:cNvSpPr txBox="1">
            <a:spLocks noChangeArrowheads="1"/>
          </p:cNvSpPr>
          <p:nvPr/>
        </p:nvSpPr>
        <p:spPr bwMode="auto">
          <a:xfrm>
            <a:off x="5292080" y="1268760"/>
            <a:ext cx="3240360" cy="165618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0" fontAlgn="auto" hangingPunct="0">
              <a:spcBef>
                <a:spcPct val="50000"/>
              </a:spcBef>
              <a:spcAft>
                <a:spcPts val="0"/>
              </a:spcAft>
              <a:defRPr/>
            </a:pPr>
            <a:r>
              <a:rPr lang="fr-FR" dirty="0" smtClean="0">
                <a:solidFill>
                  <a:schemeClr val="tx1"/>
                </a:solidFill>
                <a:latin typeface="Californian FB" pitchFamily="18" charset="0"/>
              </a:rPr>
              <a:t>Evènement dangereux:</a:t>
            </a:r>
          </a:p>
          <a:p>
            <a:pPr algn="ctr" eaLnBrk="0" fontAlgn="auto" hangingPunct="0">
              <a:spcBef>
                <a:spcPct val="50000"/>
              </a:spcBef>
              <a:spcAft>
                <a:spcPts val="0"/>
              </a:spcAft>
              <a:defRPr/>
            </a:pPr>
            <a:r>
              <a:rPr lang="fr-FR" dirty="0" smtClean="0">
                <a:solidFill>
                  <a:schemeClr val="tx1"/>
                </a:solidFill>
                <a:latin typeface="Californian FB" pitchFamily="18" charset="0"/>
              </a:rPr>
              <a:t>Il porte régulièrement des charges lourdes.</a:t>
            </a:r>
            <a:endParaRPr lang="fr-FR" sz="1400" dirty="0" smtClean="0">
              <a:solidFill>
                <a:schemeClr val="tx1"/>
              </a:solidFill>
              <a:latin typeface="Californian FB" pitchFamily="18" charset="0"/>
            </a:endParaRPr>
          </a:p>
        </p:txBody>
      </p:sp>
      <p:sp>
        <p:nvSpPr>
          <p:cNvPr id="6" name="Oval 537"/>
          <p:cNvSpPr>
            <a:spLocks noChangeArrowheads="1"/>
          </p:cNvSpPr>
          <p:nvPr/>
        </p:nvSpPr>
        <p:spPr bwMode="auto">
          <a:xfrm>
            <a:off x="467544" y="2996952"/>
            <a:ext cx="5026596" cy="1754188"/>
          </a:xfrm>
          <a:prstGeom prst="ellipse">
            <a:avLst/>
          </a:prstGeom>
          <a:solidFill>
            <a:schemeClr val="accent4">
              <a:alpha val="58000"/>
            </a:schemeClr>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r>
              <a:rPr lang="fr-FR" dirty="0" smtClean="0">
                <a:latin typeface="Constantia" pitchFamily="18" charset="0"/>
              </a:rPr>
              <a:t>   </a:t>
            </a:r>
            <a:r>
              <a:rPr lang="fr-FR" dirty="0" smtClean="0">
                <a:latin typeface="Californian FB" pitchFamily="18" charset="0"/>
              </a:rPr>
              <a:t>Danger:</a:t>
            </a:r>
          </a:p>
          <a:p>
            <a:r>
              <a:rPr lang="fr-FR" dirty="0" smtClean="0">
                <a:latin typeface="Constantia" pitchFamily="18" charset="0"/>
              </a:rPr>
              <a:t>Seaux de peinture de 25</a:t>
            </a:r>
          </a:p>
          <a:p>
            <a:r>
              <a:rPr lang="fr-FR" dirty="0">
                <a:latin typeface="Constantia" pitchFamily="18" charset="0"/>
              </a:rPr>
              <a:t>à</a:t>
            </a:r>
            <a:r>
              <a:rPr lang="fr-FR" dirty="0" smtClean="0">
                <a:latin typeface="Constantia" pitchFamily="18" charset="0"/>
              </a:rPr>
              <a:t> 30 kg </a:t>
            </a:r>
          </a:p>
        </p:txBody>
      </p:sp>
      <p:sp>
        <p:nvSpPr>
          <p:cNvPr id="8" name="AutoShape 549"/>
          <p:cNvSpPr>
            <a:spLocks noChangeArrowheads="1"/>
          </p:cNvSpPr>
          <p:nvPr/>
        </p:nvSpPr>
        <p:spPr bwMode="auto">
          <a:xfrm>
            <a:off x="3851920" y="3501008"/>
            <a:ext cx="1301230" cy="641027"/>
          </a:xfrm>
          <a:prstGeom prst="irregularSeal1">
            <a:avLst/>
          </a:prstGeom>
          <a:solidFill>
            <a:srgbClr val="FFFF00"/>
          </a:solidFill>
          <a:ln w="12700">
            <a:solidFill>
              <a:srgbClr val="FF9966"/>
            </a:solidFill>
            <a:miter lim="800000"/>
            <a:headEnd/>
            <a:tailEnd/>
          </a:ln>
        </p:spPr>
        <p:txBody>
          <a:bodyPr wrap="none" anchor="ctr"/>
          <a:lstStyle/>
          <a:p>
            <a:endParaRPr lang="fr-FR">
              <a:latin typeface="Constantia" pitchFamily="18" charset="0"/>
            </a:endParaRPr>
          </a:p>
        </p:txBody>
      </p:sp>
      <p:sp>
        <p:nvSpPr>
          <p:cNvPr id="9" name="Text Box 541"/>
          <p:cNvSpPr txBox="1">
            <a:spLocks noChangeArrowheads="1"/>
          </p:cNvSpPr>
          <p:nvPr/>
        </p:nvSpPr>
        <p:spPr bwMode="auto">
          <a:xfrm>
            <a:off x="5796136" y="3429000"/>
            <a:ext cx="1527175" cy="954107"/>
          </a:xfrm>
          <a:prstGeom prst="rect">
            <a:avLst/>
          </a:prstGeom>
          <a:noFill/>
          <a:ln w="12700">
            <a:noFill/>
            <a:miter lim="800000"/>
            <a:headEnd/>
            <a:tailEnd/>
          </a:ln>
        </p:spPr>
        <p:txBody>
          <a:bodyPr>
            <a:spAutoFit/>
          </a:bodyPr>
          <a:lstStyle/>
          <a:p>
            <a:pPr algn="ctr" eaLnBrk="0" fontAlgn="auto" hangingPunct="0">
              <a:spcBef>
                <a:spcPct val="50000"/>
              </a:spcBef>
              <a:spcAft>
                <a:spcPts val="0"/>
              </a:spcAft>
              <a:defRPr/>
            </a:pPr>
            <a:r>
              <a:rPr lang="fr-FR" dirty="0" smtClean="0">
                <a:latin typeface="Californian FB" pitchFamily="18" charset="0"/>
              </a:rPr>
              <a:t>Opérateur:</a:t>
            </a:r>
          </a:p>
          <a:p>
            <a:pPr algn="ctr" eaLnBrk="0" fontAlgn="auto" hangingPunct="0">
              <a:spcBef>
                <a:spcPct val="50000"/>
              </a:spcBef>
              <a:spcAft>
                <a:spcPts val="0"/>
              </a:spcAft>
              <a:defRPr/>
            </a:pPr>
            <a:r>
              <a:rPr lang="fr-FR" sz="2400" dirty="0" smtClean="0">
                <a:latin typeface="Californian FB" pitchFamily="18" charset="0"/>
              </a:rPr>
              <a:t>Patrick</a:t>
            </a:r>
            <a:endParaRPr lang="fr-FR" sz="2400" dirty="0">
              <a:latin typeface="Californian FB" pitchFamily="18" charset="0"/>
            </a:endParaRPr>
          </a:p>
        </p:txBody>
      </p:sp>
      <p:sp>
        <p:nvSpPr>
          <p:cNvPr id="10" name="AutoShape 547"/>
          <p:cNvSpPr>
            <a:spLocks noChangeArrowheads="1"/>
          </p:cNvSpPr>
          <p:nvPr/>
        </p:nvSpPr>
        <p:spPr bwMode="auto">
          <a:xfrm>
            <a:off x="2406101" y="4797152"/>
            <a:ext cx="3888432" cy="1916832"/>
          </a:xfrm>
          <a:prstGeom prst="star16">
            <a:avLst>
              <a:gd name="adj" fmla="val 37500"/>
            </a:avLst>
          </a:prstGeom>
          <a:solidFill>
            <a:srgbClr val="FF0000"/>
          </a:solidFill>
          <a:ln w="9525">
            <a:solidFill>
              <a:srgbClr val="FF3300"/>
            </a:solidFill>
            <a:miter lim="800000"/>
            <a:headEnd/>
            <a:tailEnd/>
          </a:ln>
          <a:scene3d>
            <a:camera prst="orthographicFront"/>
            <a:lightRig rig="threePt" dir="t"/>
          </a:scene3d>
          <a:sp3d>
            <a:bevelT prst="angle"/>
          </a:sp3d>
        </p:spPr>
        <p:txBody>
          <a:bodyPr lIns="0" tIns="0" rIns="0" bIns="0" anchor="ctr" anchorCtr="1"/>
          <a:lstStyle/>
          <a:p>
            <a:pPr algn="ctr" eaLnBrk="0" fontAlgn="auto" hangingPunct="0">
              <a:spcBef>
                <a:spcPct val="50000"/>
              </a:spcBef>
              <a:spcAft>
                <a:spcPts val="0"/>
              </a:spcAft>
              <a:defRPr/>
            </a:pPr>
            <a:r>
              <a:rPr lang="fr-FR" dirty="0" smtClean="0">
                <a:latin typeface="Californian FB" pitchFamily="18" charset="0"/>
              </a:rPr>
              <a:t>Dommages:</a:t>
            </a:r>
          </a:p>
          <a:p>
            <a:pPr algn="ctr" eaLnBrk="0" fontAlgn="auto" hangingPunct="0">
              <a:spcBef>
                <a:spcPct val="50000"/>
              </a:spcBef>
              <a:spcAft>
                <a:spcPts val="0"/>
              </a:spcAft>
              <a:defRPr/>
            </a:pPr>
            <a:r>
              <a:rPr lang="fr-FR" dirty="0" smtClean="0">
                <a:latin typeface="Californian FB" pitchFamily="18" charset="0"/>
              </a:rPr>
              <a:t>TMS:</a:t>
            </a:r>
          </a:p>
          <a:p>
            <a:pPr algn="ctr" eaLnBrk="0" fontAlgn="auto" hangingPunct="0">
              <a:spcBef>
                <a:spcPct val="50000"/>
              </a:spcBef>
              <a:spcAft>
                <a:spcPts val="0"/>
              </a:spcAft>
              <a:defRPr/>
            </a:pPr>
            <a:r>
              <a:rPr lang="fr-FR" dirty="0" smtClean="0">
                <a:latin typeface="Californian FB" pitchFamily="18" charset="0"/>
              </a:rPr>
              <a:t>Maux de dos réguliers</a:t>
            </a:r>
          </a:p>
          <a:p>
            <a:pPr algn="ctr" eaLnBrk="0" fontAlgn="auto" hangingPunct="0">
              <a:spcBef>
                <a:spcPct val="50000"/>
              </a:spcBef>
              <a:spcAft>
                <a:spcPts val="0"/>
              </a:spcAft>
              <a:defRPr/>
            </a:pPr>
            <a:r>
              <a:rPr lang="fr-FR" dirty="0" smtClean="0">
                <a:latin typeface="Californian FB" pitchFamily="18" charset="0"/>
              </a:rPr>
              <a:t>Lombalgie….</a:t>
            </a:r>
          </a:p>
        </p:txBody>
      </p:sp>
      <p:sp>
        <p:nvSpPr>
          <p:cNvPr id="11" name="AutoShape 546"/>
          <p:cNvSpPr>
            <a:spLocks noChangeArrowheads="1"/>
          </p:cNvSpPr>
          <p:nvPr/>
        </p:nvSpPr>
        <p:spPr bwMode="auto">
          <a:xfrm rot="5783349">
            <a:off x="3925836" y="4345421"/>
            <a:ext cx="848963" cy="183383"/>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62 w 21600"/>
              <a:gd name="T13" fmla="*/ 5400 h 21600"/>
              <a:gd name="T14" fmla="*/ 18893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rgbClr val="FF3300"/>
            </a:solidFill>
            <a:miter lim="800000"/>
            <a:headEnd/>
            <a:tailEnd/>
          </a:ln>
        </p:spPr>
        <p:txBody>
          <a:bodyPr wrap="none" anchor="ctr"/>
          <a:lstStyle/>
          <a:p>
            <a:endParaRPr lang="fr-FR"/>
          </a:p>
        </p:txBody>
      </p:sp>
      <p:sp>
        <p:nvSpPr>
          <p:cNvPr id="12" name="Line 545"/>
          <p:cNvSpPr>
            <a:spLocks noChangeShapeType="1"/>
          </p:cNvSpPr>
          <p:nvPr/>
        </p:nvSpPr>
        <p:spPr bwMode="auto">
          <a:xfrm flipH="1" flipV="1">
            <a:off x="3347864" y="2636911"/>
            <a:ext cx="1111250" cy="1008187"/>
          </a:xfrm>
          <a:prstGeom prst="line">
            <a:avLst/>
          </a:prstGeom>
          <a:ln>
            <a:headEnd type="arrow" w="med" len="med"/>
            <a:tailEnd/>
          </a:ln>
        </p:spPr>
        <p:style>
          <a:lnRef idx="2">
            <a:schemeClr val="accent1"/>
          </a:lnRef>
          <a:fillRef idx="0">
            <a:schemeClr val="accent1"/>
          </a:fillRef>
          <a:effectRef idx="1">
            <a:schemeClr val="accent1"/>
          </a:effectRef>
          <a:fontRef idx="minor">
            <a:schemeClr val="tx1"/>
          </a:fontRef>
        </p:style>
        <p:txBody>
          <a:bodyPr wrap="none" anchor="ctr"/>
          <a:lstStyle/>
          <a:p>
            <a:endParaRPr lang="fr-FR"/>
          </a:p>
        </p:txBody>
      </p:sp>
      <p:sp>
        <p:nvSpPr>
          <p:cNvPr id="13" name="Line 551"/>
          <p:cNvSpPr>
            <a:spLocks noChangeShapeType="1"/>
          </p:cNvSpPr>
          <p:nvPr/>
        </p:nvSpPr>
        <p:spPr bwMode="auto">
          <a:xfrm flipV="1">
            <a:off x="4716016" y="2564902"/>
            <a:ext cx="1008113" cy="1152129"/>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wrap="none" anchor="ctr"/>
          <a:lstStyle/>
          <a:p>
            <a:endParaRPr lang="fr-FR"/>
          </a:p>
        </p:txBody>
      </p:sp>
      <p:sp>
        <p:nvSpPr>
          <p:cNvPr id="14" name="Titre 13"/>
          <p:cNvSpPr>
            <a:spLocks noGrp="1"/>
          </p:cNvSpPr>
          <p:nvPr>
            <p:ph type="title"/>
          </p:nvPr>
        </p:nvSpPr>
        <p:spPr>
          <a:xfrm>
            <a:off x="457200" y="116632"/>
            <a:ext cx="7467600" cy="1143000"/>
          </a:xfrm>
        </p:spPr>
        <p:txBody>
          <a:bodyPr>
            <a:normAutofit/>
          </a:bodyPr>
          <a:lstStyle/>
          <a:p>
            <a:r>
              <a:rPr lang="fr-FR" sz="4000" b="1" dirty="0" smtClean="0">
                <a:solidFill>
                  <a:schemeClr val="accent1">
                    <a:lumMod val="60000"/>
                    <a:lumOff val="40000"/>
                  </a:schemeClr>
                </a:solidFill>
                <a:latin typeface="Californian FB" pitchFamily="18" charset="0"/>
              </a:rPr>
              <a:t>Approche par le risque n°3</a:t>
            </a:r>
            <a:endParaRPr lang="fr-FR" sz="4000" b="1" dirty="0">
              <a:solidFill>
                <a:schemeClr val="accent1">
                  <a:lumMod val="60000"/>
                  <a:lumOff val="40000"/>
                </a:schemeClr>
              </a:solidFill>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heckerboard(across)">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heckerboard(across)">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checkerboard(across)">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P spid="6" grpId="0" animBg="1"/>
      <p:bldP spid="8" grpId="0" animBg="1"/>
      <p:bldP spid="9" grpId="0"/>
      <p:bldP spid="10" grpId="0" animBg="1"/>
      <p:bldP spid="11" grpId="0" animBg="1"/>
      <p:bldP spid="12" grpId="0" animBg="1"/>
      <p:bldP spid="13" grpId="0" animBg="1"/>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481</TotalTime>
  <Words>610</Words>
  <Application>Microsoft Office PowerPoint</Application>
  <PresentationFormat>Affichage à l'écran (4:3)</PresentationFormat>
  <Paragraphs>83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Oriel</vt:lpstr>
      <vt:lpstr>Formation PRP mars 2015</vt:lpstr>
      <vt:lpstr>Présentation de l’entreprise</vt:lpstr>
      <vt:lpstr>Description de la situation de travail        Travail prescrit</vt:lpstr>
      <vt:lpstr>Analyse du travail réel</vt:lpstr>
      <vt:lpstr>Approche par le risque n°1</vt:lpstr>
      <vt:lpstr>Evaluation des risques n°1</vt:lpstr>
      <vt:lpstr>Approche par le risque n°2</vt:lpstr>
      <vt:lpstr>Evaluation des risques n°2</vt:lpstr>
      <vt:lpstr>Approche par le risque n°3</vt:lpstr>
      <vt:lpstr>Evaluation des risques n°3:</vt:lpstr>
      <vt:lpstr>Mesures de prévention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PRP mars 2015</dc:title>
  <dc:creator>amandine</dc:creator>
  <cp:lastModifiedBy>UNICA</cp:lastModifiedBy>
  <cp:revision>62</cp:revision>
  <dcterms:created xsi:type="dcterms:W3CDTF">2015-03-17T07:55:25Z</dcterms:created>
  <dcterms:modified xsi:type="dcterms:W3CDTF">2015-06-01T21:49:03Z</dcterms:modified>
</cp:coreProperties>
</file>