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9" r:id="rId2"/>
    <p:sldId id="371" r:id="rId3"/>
    <p:sldId id="353" r:id="rId4"/>
    <p:sldId id="352" r:id="rId5"/>
    <p:sldId id="354" r:id="rId6"/>
    <p:sldId id="355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70" r:id="rId16"/>
    <p:sldId id="368" r:id="rId17"/>
    <p:sldId id="369" r:id="rId18"/>
    <p:sldId id="372" r:id="rId19"/>
    <p:sldId id="373" r:id="rId20"/>
    <p:sldId id="374" r:id="rId21"/>
    <p:sldId id="375" r:id="rId22"/>
    <p:sldId id="376" r:id="rId23"/>
    <p:sldId id="377" r:id="rId24"/>
    <p:sldId id="367" r:id="rId25"/>
    <p:sldId id="35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selin LEPRIVIER" initials="JL" lastIdx="1" clrIdx="0">
    <p:extLst>
      <p:ext uri="{19B8F6BF-5375-455C-9EA6-DF929625EA0E}">
        <p15:presenceInfo xmlns:p15="http://schemas.microsoft.com/office/powerpoint/2012/main" userId="55a9ad6bba4811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8EFA00"/>
    <a:srgbClr val="FED000"/>
    <a:srgbClr val="ED7D00"/>
    <a:srgbClr val="FADDDA"/>
    <a:srgbClr val="FAFECA"/>
    <a:srgbClr val="F6FE8A"/>
    <a:srgbClr val="BE0A25"/>
    <a:srgbClr val="FDE9E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97" autoAdjust="0"/>
    <p:restoredTop sz="95958"/>
  </p:normalViewPr>
  <p:slideViewPr>
    <p:cSldViewPr snapToGrid="0" snapToObjects="1">
      <p:cViewPr>
        <p:scale>
          <a:sx n="50" d="100"/>
          <a:sy n="50" d="100"/>
        </p:scale>
        <p:origin x="2874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AAB4091-F186-1C4D-9022-9F2E0BBA99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4F3704-DC26-564C-849D-6805B68E7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FB32-020A-BE44-B106-E8AE64A9A410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BC8D494-6F9B-7A43-BC46-E273902E57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1DB496-7CF4-B640-B42E-D82A17F2AF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384C-D64E-174C-AD82-12D5178190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71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57B5-EAA4-7147-AE2B-FC0D51BE357D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8345A-F572-1840-A1BB-B50AD224D7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61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356A8C7-AE4A-064E-8541-8310B83AE46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054106"/>
              </p:ext>
            </p:extLst>
          </p:nvPr>
        </p:nvGraphicFramePr>
        <p:xfrm>
          <a:off x="210028" y="213644"/>
          <a:ext cx="8700755" cy="5301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5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9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69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124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PRP</a:t>
                      </a:r>
                    </a:p>
                  </a:txBody>
                  <a:tcPr marL="68579" marR="68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fld id="{A5BC9FCE-F97E-4A0C-A427-1E35E6ACC61E}" type="datetime2">
                        <a:rPr lang="fr-FR" sz="1800" b="1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 30 juin 2023</a:t>
                      </a:fld>
                      <a:endParaRPr lang="fr-FR" sz="18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BTS MV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EDF1F95F-1968-1F4C-83D0-C94FA47B8B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5437313"/>
              </p:ext>
            </p:extLst>
          </p:nvPr>
        </p:nvGraphicFramePr>
        <p:xfrm>
          <a:off x="210027" y="1136712"/>
          <a:ext cx="4643436" cy="2547156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1385887">
                  <a:extLst>
                    <a:ext uri="{9D8B030D-6E8A-4147-A177-3AD203B41FA5}">
                      <a16:colId xmlns:a16="http://schemas.microsoft.com/office/drawing/2014/main" val="1053518798"/>
                    </a:ext>
                  </a:extLst>
                </a:gridCol>
                <a:gridCol w="3257549">
                  <a:extLst>
                    <a:ext uri="{9D8B030D-6E8A-4147-A177-3AD203B41FA5}">
                      <a16:colId xmlns:a16="http://schemas.microsoft.com/office/drawing/2014/main" val="2998068110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Prérequis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512195"/>
                  </a:ext>
                </a:extLst>
              </a:tr>
              <a:tr h="1020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Objectifs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fr-FR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7322297"/>
                  </a:ext>
                </a:extLst>
              </a:tr>
              <a:tr h="1046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0432FF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39530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09E82E2-33FE-704D-9D85-7872F75785AA}"/>
              </a:ext>
            </a:extLst>
          </p:cNvPr>
          <p:cNvSpPr/>
          <p:nvPr userDrawn="1"/>
        </p:nvSpPr>
        <p:spPr>
          <a:xfrm>
            <a:off x="5310333" y="1136712"/>
            <a:ext cx="3600450" cy="2547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46B782-D955-4395-5552-A51459C7C641}"/>
              </a:ext>
            </a:extLst>
          </p:cNvPr>
          <p:cNvSpPr txBox="1"/>
          <p:nvPr userDrawn="1"/>
        </p:nvSpPr>
        <p:spPr>
          <a:xfrm>
            <a:off x="391860" y="6249680"/>
            <a:ext cx="915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V3.0</a:t>
            </a:r>
            <a:endParaRPr lang="fr-FR" sz="20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E57562-37F0-8A2F-CC91-0B5BBA4A13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41839" y="4129756"/>
            <a:ext cx="31051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5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5518DF7C-4D0D-1145-890F-AB1D167F9B1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60861877"/>
              </p:ext>
            </p:extLst>
          </p:nvPr>
        </p:nvGraphicFramePr>
        <p:xfrm>
          <a:off x="-1" y="0"/>
          <a:ext cx="9144002" cy="7212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6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0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513">
                  <a:extLst>
                    <a:ext uri="{9D8B030D-6E8A-4147-A177-3AD203B41FA5}">
                      <a16:colId xmlns:a16="http://schemas.microsoft.com/office/drawing/2014/main" val="28111288"/>
                    </a:ext>
                  </a:extLst>
                </a:gridCol>
              </a:tblGrid>
              <a:tr h="72129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PRP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Prévention des Risques Professionnels</a:t>
                      </a:r>
                    </a:p>
                  </a:txBody>
                  <a:tcPr marL="68579" marR="6857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9" marR="6857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9AAB1ECA-7D86-E849-BA8F-300B3802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1296"/>
            <a:ext cx="9144000" cy="654377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9BA8A-942E-1E46-94F7-92FB7C9EE2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60417" y="150465"/>
            <a:ext cx="7200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ctr" anchorCtr="1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902030302020204" pitchFamily="66" charset="0"/>
                <a:cs typeface="Arial" panose="020B0604020202020204" pitchFamily="34" charset="0"/>
              </a:defRPr>
            </a:lvl9pPr>
          </a:lstStyle>
          <a:p>
            <a:fld id="{3922C912-E5D2-4244-B04E-4C1E677C7527}" type="slidenum">
              <a:rPr lang="fr-FR" altLang="fr-FR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fr-FR" alt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6CE20E6-EF26-DE43-3910-6E5DCEBB1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36" y="5815147"/>
            <a:ext cx="1203342" cy="9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1C9F6-7EB6-2E41-9243-D0F00D46A6AA}" type="datetime1">
              <a:rPr lang="fr-FR" smtClean="0"/>
              <a:t>30/06/2023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018C-1D4D-7748-994D-15D239F936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28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s4-lHKLrQ" TargetMode="External"/><Relationship Id="rId2" Type="http://schemas.openxmlformats.org/officeDocument/2006/relationships/hyperlink" Target="https://www.youtube.com/watch?v=XkedOwcEW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9JSsgoQIIuE" TargetMode="External"/><Relationship Id="rId4" Type="http://schemas.openxmlformats.org/officeDocument/2006/relationships/hyperlink" Target="https://www.youtube.com/watch?v=snEYOm8hxy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MyZRZdWbY" TargetMode="External"/><Relationship Id="rId2" Type="http://schemas.openxmlformats.org/officeDocument/2006/relationships/hyperlink" Target="https://www.youtube.com/watch?v=-u4-J0xbT0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4s02Ja4i_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hJbjtP08g" TargetMode="External"/><Relationship Id="rId2" Type="http://schemas.openxmlformats.org/officeDocument/2006/relationships/hyperlink" Target="https://www.youtube.com/watch?v=hAUWsqlmY_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urance-maladie.ameli.fr/etudes-et-donnees/par-theme/risques-professionnels-et-sinistralite/moteur-recherche-code-ape-naf/recherche-fiches-sinistralite-par-code-naf?field_ape_naf_code=+&amp;facet_ape_naf%5B%5D=&amp;facet_ape_naf%5B%5D=&amp;email-honey=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A2DC563-ECBA-024E-8327-9762E89BB1CB}"/>
              </a:ext>
            </a:extLst>
          </p:cNvPr>
          <p:cNvSpPr txBox="1"/>
          <p:nvPr/>
        </p:nvSpPr>
        <p:spPr>
          <a:xfrm>
            <a:off x="1580903" y="1748090"/>
            <a:ext cx="279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Acquérir la culture de la prévention des risques professionnels</a:t>
            </a:r>
          </a:p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4CB50F0-2371-2846-ABDC-7E16AF1BD671}"/>
              </a:ext>
            </a:extLst>
          </p:cNvPr>
          <p:cNvSpPr txBox="1"/>
          <p:nvPr/>
        </p:nvSpPr>
        <p:spPr>
          <a:xfrm>
            <a:off x="412383" y="4636553"/>
            <a:ext cx="117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C54EC27-C09A-414B-B739-32BD01A70AF6}"/>
              </a:ext>
            </a:extLst>
          </p:cNvPr>
          <p:cNvSpPr txBox="1"/>
          <p:nvPr/>
        </p:nvSpPr>
        <p:spPr>
          <a:xfrm>
            <a:off x="412382" y="5181973"/>
            <a:ext cx="117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D1919D-EFA6-22EA-1ACB-56003BB3FD4A}"/>
              </a:ext>
            </a:extLst>
          </p:cNvPr>
          <p:cNvSpPr txBox="1"/>
          <p:nvPr/>
        </p:nvSpPr>
        <p:spPr>
          <a:xfrm>
            <a:off x="1588167" y="2951433"/>
            <a:ext cx="319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 heure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C6C59C-4261-5060-A75A-B7B45AECD8A5}"/>
              </a:ext>
            </a:extLst>
          </p:cNvPr>
          <p:cNvSpPr txBox="1"/>
          <p:nvPr/>
        </p:nvSpPr>
        <p:spPr>
          <a:xfrm>
            <a:off x="1588169" y="1188456"/>
            <a:ext cx="319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Aucun</a:t>
            </a:r>
          </a:p>
        </p:txBody>
      </p:sp>
      <p:pic>
        <p:nvPicPr>
          <p:cNvPr id="8194" name="Picture 2" descr="Véhicule électrique : quels avantages et quelle fiscalité - ZEFYR">
            <a:extLst>
              <a:ext uri="{FF2B5EF4-FFF2-40B4-BE49-F238E27FC236}">
                <a16:creationId xmlns:a16="http://schemas.microsoft.com/office/drawing/2014/main" id="{C41E7EF1-A932-5C6A-DF4E-CF97B691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40" y="1656784"/>
            <a:ext cx="3386775" cy="19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8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45C9EE-306F-C342-7CCA-DD96CD8D9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L’idée d’intervention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7519E7F-C4AC-8B78-40EF-9B23A1DCA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"/>
          <a:stretch/>
        </p:blipFill>
        <p:spPr>
          <a:xfrm>
            <a:off x="-200025" y="1581150"/>
            <a:ext cx="5413651" cy="11787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D7D95AB-0EE8-8880-30D1-12F617EE509B}"/>
              </a:ext>
            </a:extLst>
          </p:cNvPr>
          <p:cNvSpPr txBox="1"/>
          <p:nvPr/>
        </p:nvSpPr>
        <p:spPr>
          <a:xfrm>
            <a:off x="822601" y="2728064"/>
            <a:ext cx="7143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Déplacer le véhicule en roulant jusqu’au pont de levage</a:t>
            </a:r>
          </a:p>
          <a:p>
            <a:r>
              <a:rPr lang="fr-FR" sz="2400" dirty="0">
                <a:solidFill>
                  <a:srgbClr val="0432FF"/>
                </a:solidFill>
              </a:rPr>
              <a:t>Positionner le véhicule puis lever</a:t>
            </a:r>
          </a:p>
          <a:p>
            <a:pPr algn="ctr"/>
            <a:endParaRPr lang="fr-FR" sz="2400" dirty="0">
              <a:solidFill>
                <a:srgbClr val="0432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F1BD32-5141-40CF-54A9-D785BFBBF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488" y="4067175"/>
            <a:ext cx="3089015" cy="23354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173DBA-4D02-F27A-D7CA-868E958EBCA1}"/>
              </a:ext>
            </a:extLst>
          </p:cNvPr>
          <p:cNvSpPr txBox="1"/>
          <p:nvPr/>
        </p:nvSpPr>
        <p:spPr>
          <a:xfrm>
            <a:off x="4062412" y="1944033"/>
            <a:ext cx="5862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Comment vais-je procéder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ED0391F-D38F-1B0C-347C-3908EBBD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67" y="3626898"/>
            <a:ext cx="3081087" cy="32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BB3D7E-3BD2-C913-7ACC-B288DABE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situation environnementale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6CE781-9B95-C1D3-120F-05CD44657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250" y="1533526"/>
            <a:ext cx="5413651" cy="12191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9D05296-C665-7FB6-2480-E9E666A8DFFE}"/>
              </a:ext>
            </a:extLst>
          </p:cNvPr>
          <p:cNvSpPr txBox="1"/>
          <p:nvPr/>
        </p:nvSpPr>
        <p:spPr>
          <a:xfrm>
            <a:off x="2066923" y="2790400"/>
            <a:ext cx="56864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Un pont 2 colonnes </a:t>
            </a:r>
          </a:p>
          <a:p>
            <a:r>
              <a:rPr lang="fr-FR" sz="2400" dirty="0">
                <a:solidFill>
                  <a:srgbClr val="0432FF"/>
                </a:solidFill>
              </a:rPr>
              <a:t>Une capacité de masse adaptée au véhicule</a:t>
            </a:r>
          </a:p>
          <a:p>
            <a:r>
              <a:rPr lang="fr-FR" sz="2400" dirty="0">
                <a:solidFill>
                  <a:srgbClr val="0432FF"/>
                </a:solidFill>
              </a:rPr>
              <a:t>Pont vérifié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1E1598-B232-E04B-245B-ACD90EBB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4" y="4067600"/>
            <a:ext cx="2612571" cy="2739774"/>
          </a:xfrm>
          <a:prstGeom prst="rect">
            <a:avLst/>
          </a:prstGeom>
        </p:spPr>
      </p:pic>
      <p:pic>
        <p:nvPicPr>
          <p:cNvPr id="5122" name="Picture 2" descr="Troc Echange Pont 2 colonnes 3,2t sur France-Troc.com">
            <a:extLst>
              <a:ext uri="{FF2B5EF4-FFF2-40B4-BE49-F238E27FC236}">
                <a16:creationId xmlns:a16="http://schemas.microsoft.com/office/drawing/2014/main" id="{82F6E862-3219-A42E-3C01-7486B3622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2"/>
          <a:stretch/>
        </p:blipFill>
        <p:spPr bwMode="auto">
          <a:xfrm>
            <a:off x="6713110" y="4386475"/>
            <a:ext cx="1718530" cy="21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0171207_101034_001 - Contrôle de Pont élévateur 77 : Visite Générale ...">
            <a:extLst>
              <a:ext uri="{FF2B5EF4-FFF2-40B4-BE49-F238E27FC236}">
                <a16:creationId xmlns:a16="http://schemas.microsoft.com/office/drawing/2014/main" id="{6C35D971-9413-810D-223E-610836926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0520" y="4517945"/>
            <a:ext cx="2179233" cy="19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752FB2-14AA-AD4D-2CBC-DD53C79C2C5B}"/>
              </a:ext>
            </a:extLst>
          </p:cNvPr>
          <p:cNvSpPr txBox="1"/>
          <p:nvPr/>
        </p:nvSpPr>
        <p:spPr>
          <a:xfrm>
            <a:off x="3820520" y="1789715"/>
            <a:ext cx="5862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Où dans l’atelier ? Quel(s) outil(s) 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6CA975-7595-5EB1-CA52-E37DA5A3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1" y="4107019"/>
            <a:ext cx="411688" cy="48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186550D-5243-B03E-9EEE-85B34C81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75" y="4589061"/>
            <a:ext cx="411688" cy="48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C6639-B00B-BCB5-C38C-4CFC684B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La qualité de mon choix, des blessures potentielles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6A694F4-4AB7-60DC-E74D-73A4007EDA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1651" y="1574800"/>
            <a:ext cx="5413651" cy="12739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183F798-EB09-5FFB-2CAC-F298C262BBA2}"/>
              </a:ext>
            </a:extLst>
          </p:cNvPr>
          <p:cNvSpPr txBox="1"/>
          <p:nvPr/>
        </p:nvSpPr>
        <p:spPr>
          <a:xfrm>
            <a:off x="1887799" y="2766828"/>
            <a:ext cx="568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Charge en suspension</a:t>
            </a:r>
          </a:p>
          <a:p>
            <a:r>
              <a:rPr lang="fr-FR" sz="2400" dirty="0">
                <a:solidFill>
                  <a:srgbClr val="0432FF"/>
                </a:solidFill>
              </a:rPr>
              <a:t>Écrasement sous le véhicule</a:t>
            </a:r>
          </a:p>
          <a:p>
            <a:r>
              <a:rPr lang="fr-FR" sz="2400" dirty="0">
                <a:solidFill>
                  <a:srgbClr val="0432FF"/>
                </a:solidFill>
              </a:rPr>
              <a:t>Écrasement de membres</a:t>
            </a:r>
          </a:p>
          <a:p>
            <a:r>
              <a:rPr lang="fr-FR" sz="2400" dirty="0">
                <a:solidFill>
                  <a:srgbClr val="0432FF"/>
                </a:solidFill>
              </a:rPr>
              <a:t>Chute de hauteur</a:t>
            </a:r>
          </a:p>
          <a:p>
            <a:r>
              <a:rPr lang="fr-FR" sz="2400" dirty="0">
                <a:solidFill>
                  <a:srgbClr val="0432FF"/>
                </a:solidFill>
              </a:rPr>
              <a:t>Chute d’objet</a:t>
            </a:r>
          </a:p>
          <a:p>
            <a:r>
              <a:rPr lang="fr-FR" sz="2400" dirty="0">
                <a:solidFill>
                  <a:srgbClr val="0432FF"/>
                </a:solidFill>
              </a:rPr>
              <a:t>Obstacle en hauteur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DDF779-1D6A-CE20-9151-92E10E0F5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65" y="3722982"/>
            <a:ext cx="1743237" cy="16386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8531FB-792E-D4E9-CE48-F53F0BF2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1" y="3015774"/>
            <a:ext cx="1512603" cy="14045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FFE9CC1-22B3-2E9A-61DD-8EE4B4C8B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26" y="2564526"/>
            <a:ext cx="1624968" cy="14458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153EFA-0976-BA30-FEA1-7B0C59A33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8" y="4113611"/>
            <a:ext cx="1546876" cy="144582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4A0EDD6-12B8-6169-4CEF-32AB530B3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86" y="4519932"/>
            <a:ext cx="1546876" cy="13648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9DAD6A5-75BA-7689-2100-7A2F5D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6" y="4954997"/>
            <a:ext cx="1419225" cy="12858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48F3A3-777E-BD10-2069-978A9ECB1A66}"/>
              </a:ext>
            </a:extLst>
          </p:cNvPr>
          <p:cNvSpPr txBox="1"/>
          <p:nvPr/>
        </p:nvSpPr>
        <p:spPr>
          <a:xfrm>
            <a:off x="4125203" y="1695029"/>
            <a:ext cx="5862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Ce choix présent-il des risques ? </a:t>
            </a:r>
          </a:p>
          <a:p>
            <a:r>
              <a:rPr lang="fr-FR" sz="2400" dirty="0"/>
              <a:t>Quel issu dans un cas défavorable ?</a:t>
            </a:r>
          </a:p>
        </p:txBody>
      </p:sp>
    </p:spTree>
    <p:extLst>
      <p:ext uri="{BB962C8B-B14F-4D97-AF65-F5344CB8AC3E}">
        <p14:creationId xmlns:p14="http://schemas.microsoft.com/office/powerpoint/2010/main" val="31767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812658-FEA0-DD48-629D-C8207CB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L’utilisateur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69724C-7CE8-4253-8DC2-2551A5B742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21897" y="1620571"/>
            <a:ext cx="5413651" cy="131275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AE1B4B-7792-E997-365C-79CC4423E2D9}"/>
              </a:ext>
            </a:extLst>
          </p:cNvPr>
          <p:cNvSpPr txBox="1"/>
          <p:nvPr/>
        </p:nvSpPr>
        <p:spPr>
          <a:xfrm>
            <a:off x="3793839" y="2925060"/>
            <a:ext cx="56864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J’ai été formé pour utiliser le pont.</a:t>
            </a:r>
          </a:p>
          <a:p>
            <a:r>
              <a:rPr lang="fr-FR" sz="2400" dirty="0">
                <a:solidFill>
                  <a:srgbClr val="0432FF"/>
                </a:solidFill>
              </a:rPr>
              <a:t>Je l’utilise régulièrement.</a:t>
            </a:r>
          </a:p>
          <a:p>
            <a:r>
              <a:rPr lang="fr-FR" sz="2400" dirty="0">
                <a:solidFill>
                  <a:srgbClr val="0432FF"/>
                </a:solidFill>
              </a:rPr>
              <a:t>Aucune habilitation nécessaire.</a:t>
            </a:r>
          </a:p>
          <a:p>
            <a:r>
              <a:rPr lang="fr-FR" sz="2400" dirty="0">
                <a:solidFill>
                  <a:srgbClr val="0432FF"/>
                </a:solidFill>
              </a:rPr>
              <a:t>Je contrôle et fais contrôler le positionnement du véhicule avant de le lever.</a:t>
            </a:r>
          </a:p>
          <a:p>
            <a:endParaRPr lang="fr-FR" sz="2400" dirty="0">
              <a:solidFill>
                <a:srgbClr val="0432FF"/>
              </a:solidFill>
            </a:endParaRPr>
          </a:p>
        </p:txBody>
      </p:sp>
      <p:pic>
        <p:nvPicPr>
          <p:cNvPr id="8194" name="Picture 2" descr="&quot;Kögl GmbH - Sicherheitstechnisches Zentrum&quot;, &quot;7000 Eisenstadt ...">
            <a:extLst>
              <a:ext uri="{FF2B5EF4-FFF2-40B4-BE49-F238E27FC236}">
                <a16:creationId xmlns:a16="http://schemas.microsoft.com/office/drawing/2014/main" id="{374E3FE2-47B9-C290-4F59-508FBF8D6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4874" y="3286963"/>
            <a:ext cx="3140363" cy="32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F866F6-7475-63CF-5699-11488A5F6830}"/>
              </a:ext>
            </a:extLst>
          </p:cNvPr>
          <p:cNvSpPr txBox="1"/>
          <p:nvPr/>
        </p:nvSpPr>
        <p:spPr>
          <a:xfrm>
            <a:off x="3344852" y="1763116"/>
            <a:ext cx="5862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Ai-je le niveau de formation, l’habilitation nécessaire ?</a:t>
            </a:r>
          </a:p>
        </p:txBody>
      </p:sp>
    </p:spTree>
    <p:extLst>
      <p:ext uri="{BB962C8B-B14F-4D97-AF65-F5344CB8AC3E}">
        <p14:creationId xmlns:p14="http://schemas.microsoft.com/office/powerpoint/2010/main" val="39891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B3BE1-A5F4-D6E4-5E0A-4589D5AB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CF5808D-BD5C-AADB-5323-35F8E5257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2555" y="1566251"/>
            <a:ext cx="5413651" cy="13670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DD0443-A5C0-5D3E-BA3A-0766000D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" y="3123901"/>
            <a:ext cx="907521" cy="8074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FE75687-9272-2AC6-D35E-662AC092F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" y="4092527"/>
            <a:ext cx="909339" cy="8443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1DF8B08-7AF9-82D8-7C29-E157261FB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8" y="5067643"/>
            <a:ext cx="1037357" cy="9751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804246-B47A-A6AA-2F0C-41A36194B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0" y="2982142"/>
            <a:ext cx="956179" cy="8937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1B95CB-7EE9-D3A3-FE84-F06786CE5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24" y="4011747"/>
            <a:ext cx="915135" cy="8074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9B4B05C-6BC5-F038-C381-8AC5E5250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76" y="4955109"/>
            <a:ext cx="923378" cy="83661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20CDFD9-8D77-B125-6396-9B6B5852B9F6}"/>
              </a:ext>
            </a:extLst>
          </p:cNvPr>
          <p:cNvSpPr txBox="1"/>
          <p:nvPr/>
        </p:nvSpPr>
        <p:spPr>
          <a:xfrm>
            <a:off x="3337321" y="1754773"/>
            <a:ext cx="5386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Des éléments qui peuvent faire dégénérer la situation ?</a:t>
            </a:r>
          </a:p>
        </p:txBody>
      </p:sp>
    </p:spTree>
    <p:extLst>
      <p:ext uri="{BB962C8B-B14F-4D97-AF65-F5344CB8AC3E}">
        <p14:creationId xmlns:p14="http://schemas.microsoft.com/office/powerpoint/2010/main" val="421238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7E8DC-A4FA-815D-0DA8-1097DAA5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Evaluation du risque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FB0C85-F1EF-FDBE-B1BA-14A71E5A7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141" y="1554726"/>
            <a:ext cx="5297718" cy="42938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C78616-B4B5-B1EA-ED9F-E3658AE7C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70" y="2362852"/>
            <a:ext cx="643477" cy="5725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21E902-7244-EBFB-76F4-D2B028E17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50" y="3084324"/>
            <a:ext cx="616578" cy="5725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0DFD7B-D1F2-562D-4D80-01536E9EB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24" y="3634898"/>
            <a:ext cx="687491" cy="6462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1BFF10-9269-0FE2-176F-C1132654B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27" y="3701632"/>
            <a:ext cx="575994" cy="538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5C50D7C-0B13-909F-A481-538880EE2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91" y="3656862"/>
            <a:ext cx="622225" cy="5490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426875-89D3-0491-7FA5-4F09CB0301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40" y="4281140"/>
            <a:ext cx="554651" cy="5025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521CF7-63AC-C503-B485-A169DD2B6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1" y="2228983"/>
            <a:ext cx="643477" cy="5725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9C6E100-249B-27B9-E154-CE92C485F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1" y="2950455"/>
            <a:ext cx="616578" cy="5725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07FD3B7-B68E-D920-C4CD-82ECB5A80B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7" y="3668832"/>
            <a:ext cx="622225" cy="5490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8243F33-FDA8-3D72-E735-D97B6B390D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4" y="4363693"/>
            <a:ext cx="554651" cy="5025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35183C4-7F8C-9D8E-B455-B6F9FF9E7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4" y="5012068"/>
            <a:ext cx="575994" cy="5383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89ACB5-8A7A-A87B-4E83-4B68F518C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4" y="5660443"/>
            <a:ext cx="687491" cy="6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0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30504 0.0194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0.30851 0.016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39496 -0.0030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-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48768 -0.01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6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46441 -0.19792 " pathEditMode="relative" rAng="0" ptsTypes="AA">
                                      <p:cBhvr>
                                        <p:cTn id="34" dur="1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99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4927 -0.30046 " pathEditMode="relative" rAng="0" ptsTypes="AA">
                                      <p:cBhvr>
                                        <p:cTn id="41" dur="1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35" y="-15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0A63E-793F-76B4-373C-47F6FFD3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 faire après cette analyse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8D2746-D021-86BC-F345-E5D635754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674" y="5530472"/>
            <a:ext cx="984274" cy="98427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017D537-35E2-4B08-A4D5-40727A416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2" y="1380303"/>
            <a:ext cx="2983302" cy="42484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6B2B27F-12EB-69FA-F5F9-B340840E5505}"/>
              </a:ext>
            </a:extLst>
          </p:cNvPr>
          <p:cNvSpPr txBox="1"/>
          <p:nvPr/>
        </p:nvSpPr>
        <p:spPr>
          <a:xfrm>
            <a:off x="2264685" y="5905871"/>
            <a:ext cx="5386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 err="1"/>
              <a:t>upprimer</a:t>
            </a:r>
            <a:r>
              <a:rPr lang="fr-FR" sz="2400" dirty="0"/>
              <a:t>, réduire le danger</a:t>
            </a:r>
          </a:p>
        </p:txBody>
      </p:sp>
    </p:spTree>
    <p:extLst>
      <p:ext uri="{BB962C8B-B14F-4D97-AF65-F5344CB8AC3E}">
        <p14:creationId xmlns:p14="http://schemas.microsoft.com/office/powerpoint/2010/main" val="38820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F292E-6FD8-72A2-7F77-A0E6C8749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Prévention &amp; protection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31D032-CC8A-CCD9-E80C-83FCB10462F6}"/>
              </a:ext>
            </a:extLst>
          </p:cNvPr>
          <p:cNvSpPr txBox="1"/>
          <p:nvPr/>
        </p:nvSpPr>
        <p:spPr>
          <a:xfrm>
            <a:off x="743702" y="1694185"/>
            <a:ext cx="7386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Niveau I : supprimer ou réduire le danger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D6ABA3-0B93-7B66-CC39-635A5771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649" y="2535917"/>
            <a:ext cx="1620416" cy="162041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8630715-25DF-60FA-DE1E-AB342D4E5188}"/>
              </a:ext>
            </a:extLst>
          </p:cNvPr>
          <p:cNvSpPr txBox="1"/>
          <p:nvPr/>
        </p:nvSpPr>
        <p:spPr>
          <a:xfrm>
            <a:off x="2910498" y="4281447"/>
            <a:ext cx="7386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A favoriser en priorité</a:t>
            </a:r>
          </a:p>
        </p:txBody>
      </p:sp>
    </p:spTree>
    <p:extLst>
      <p:ext uri="{BB962C8B-B14F-4D97-AF65-F5344CB8AC3E}">
        <p14:creationId xmlns:p14="http://schemas.microsoft.com/office/powerpoint/2010/main" val="283630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200C1-507E-A935-BB7D-4D590680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Prévention &amp; protection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07A2DF-C0B6-854A-7071-0B7AE7902A28}"/>
              </a:ext>
            </a:extLst>
          </p:cNvPr>
          <p:cNvSpPr txBox="1"/>
          <p:nvPr/>
        </p:nvSpPr>
        <p:spPr>
          <a:xfrm>
            <a:off x="472097" y="1545360"/>
            <a:ext cx="8038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Niveau II : Utilisation des EPI / EPC</a:t>
            </a:r>
          </a:p>
          <a:p>
            <a:r>
              <a:rPr lang="fr-FR" sz="2800" dirty="0"/>
              <a:t>(équipement de protection individuelle / collective)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50A878-FBE4-5B85-3CF4-1A268B4F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" y="2746379"/>
            <a:ext cx="3388519" cy="35542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1CBFF6-4460-3CD1-EB9C-16401265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59461"/>
            <a:ext cx="4182813" cy="239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50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20A89-8D11-B484-5FFF-069D80C4E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Prévention &amp; protection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BC71E61-BB34-B14D-4758-C60E653A2DB4}"/>
              </a:ext>
            </a:extLst>
          </p:cNvPr>
          <p:cNvSpPr txBox="1"/>
          <p:nvPr/>
        </p:nvSpPr>
        <p:spPr>
          <a:xfrm>
            <a:off x="472097" y="1545360"/>
            <a:ext cx="80381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Niveau III : Former et informer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6DF469-87EB-8EEB-3B45-A5917168DD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r="23958"/>
          <a:stretch/>
        </p:blipFill>
        <p:spPr>
          <a:xfrm>
            <a:off x="1325917" y="2981324"/>
            <a:ext cx="2603284" cy="251930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7F431CA-F49C-AB75-78E6-DE90BD3B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2314574"/>
            <a:ext cx="3434579" cy="402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C3FC6-C0EB-D7B2-1A17-84CCB7A7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Introduction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BAC6C0D-DB9E-C244-05FD-0BD693F3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1" y="1213021"/>
            <a:ext cx="8564578" cy="388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870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Loi de Murphy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« S'il y a plus d'une façon de faire quelque chose, et que l'une d'elles conduit à un désastre, alors quelqu'un le fera de cette façon.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Loi de </a:t>
            </a: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Finagle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« Toute chose qui peut mal tourner, tourne mal. 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Arial" panose="020B0604020202020204" pitchFamily="34" charset="0"/>
              </a:rPr>
              <a:t>……la loi LEM, ou la loi de la tartine beurrée 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Le risque 0 n’existe pas !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Non,</a:t>
            </a:r>
            <a:r>
              <a:rPr kumimoji="0" lang="fr-FR" altLang="fr-FR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cela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n’arrive pas qu’aux autres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AAE7C9-CE68-94D0-37F4-9231CCFCC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121" y="4855471"/>
            <a:ext cx="2688879" cy="200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2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347C73-024D-DB9D-2D68-C07EDBBB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Mise en application de la prévention/protection</a:t>
            </a: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C9399B5A-4F58-BFE5-7952-5E806D1F2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65663"/>
              </p:ext>
            </p:extLst>
          </p:nvPr>
        </p:nvGraphicFramePr>
        <p:xfrm>
          <a:off x="1508911" y="1825342"/>
          <a:ext cx="6621101" cy="495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708105641"/>
                    </a:ext>
                  </a:extLst>
                </a:gridCol>
                <a:gridCol w="1653766">
                  <a:extLst>
                    <a:ext uri="{9D8B030D-6E8A-4147-A177-3AD203B41FA5}">
                      <a16:colId xmlns:a16="http://schemas.microsoft.com/office/drawing/2014/main" val="415049527"/>
                    </a:ext>
                  </a:extLst>
                </a:gridCol>
                <a:gridCol w="2027976">
                  <a:extLst>
                    <a:ext uri="{9D8B030D-6E8A-4147-A177-3AD203B41FA5}">
                      <a16:colId xmlns:a16="http://schemas.microsoft.com/office/drawing/2014/main" val="3240256069"/>
                    </a:ext>
                  </a:extLst>
                </a:gridCol>
                <a:gridCol w="1720159">
                  <a:extLst>
                    <a:ext uri="{9D8B030D-6E8A-4147-A177-3AD203B41FA5}">
                      <a16:colId xmlns:a16="http://schemas.microsoft.com/office/drawing/2014/main" val="3728271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sng" dirty="0"/>
                        <a:t>Niveau I</a:t>
                      </a:r>
                    </a:p>
                    <a:p>
                      <a:r>
                        <a:rPr lang="fr-FR" dirty="0"/>
                        <a:t>Supprimer</a:t>
                      </a:r>
                    </a:p>
                    <a:p>
                      <a:r>
                        <a:rPr lang="fr-FR" dirty="0"/>
                        <a:t>Réduire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sng" dirty="0"/>
                        <a:t>Niveau II</a:t>
                      </a:r>
                    </a:p>
                    <a:p>
                      <a:pPr algn="ctr"/>
                      <a:r>
                        <a:rPr lang="fr-FR" dirty="0"/>
                        <a:t>EPI</a:t>
                      </a:r>
                    </a:p>
                    <a:p>
                      <a:pPr algn="ctr"/>
                      <a:r>
                        <a:rPr lang="fr-FR" dirty="0"/>
                        <a:t>EPC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u="sng" dirty="0"/>
                        <a:t>Niveau III</a:t>
                      </a:r>
                    </a:p>
                    <a:p>
                      <a:r>
                        <a:rPr lang="fr-FR" dirty="0"/>
                        <a:t>Former</a:t>
                      </a:r>
                    </a:p>
                    <a:p>
                      <a:r>
                        <a:rPr lang="fr-FR" dirty="0"/>
                        <a:t>Informer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756478"/>
                  </a:ext>
                </a:extLst>
              </a:tr>
              <a:tr h="73056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Vérification annuelle du 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Verrous mécanique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Utilisation du pont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654912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Communication</a:t>
                      </a:r>
                    </a:p>
                    <a:p>
                      <a:r>
                        <a:rPr lang="fr-FR" dirty="0"/>
                        <a:t>« Attention…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974299"/>
                  </a:ext>
                </a:extLst>
              </a:tr>
              <a:tr h="70617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servantes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40283"/>
                  </a:ext>
                </a:extLst>
              </a:tr>
              <a:tr h="58847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Supprimer escabeaux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746937"/>
                  </a:ext>
                </a:extLst>
              </a:tr>
              <a:tr h="65247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Pont avec des bips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Chaussure de sécurité / Gants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Pictogramme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24767"/>
                  </a:ext>
                </a:extLst>
              </a:tr>
              <a:tr h="669956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2339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86A37620-4D9B-9298-050F-1422CB5AA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17" y="3500395"/>
            <a:ext cx="616578" cy="57253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C9859E-8ECD-7BE6-4A25-A67DAE13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20" y="5439407"/>
            <a:ext cx="687491" cy="64624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38DA98-22BF-ABEA-2777-1E1A1C285A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29" y="4828403"/>
            <a:ext cx="575994" cy="538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76EC4C-2FD5-EB2B-566F-58AEE993B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20" y="4206743"/>
            <a:ext cx="622225" cy="5490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3788E3-9990-DDE1-8F00-7636B021D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32" y="6158287"/>
            <a:ext cx="554651" cy="50253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41BAB70-532C-E9B4-FAF3-7F55C03040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20" y="2850351"/>
            <a:ext cx="643477" cy="572537"/>
          </a:xfrm>
          <a:prstGeom prst="rect">
            <a:avLst/>
          </a:prstGeom>
        </p:spPr>
      </p:pic>
      <p:pic>
        <p:nvPicPr>
          <p:cNvPr id="11" name="Picture 2" descr="HBM Pont élévateur hydraulique à 2 colonnes avec déclenchement électronique 5 500 kg">
            <a:extLst>
              <a:ext uri="{FF2B5EF4-FFF2-40B4-BE49-F238E27FC236}">
                <a16:creationId xmlns:a16="http://schemas.microsoft.com/office/drawing/2014/main" id="{8AEEA26C-E9A5-6F17-562A-A628AF15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4" t="56333" r="28006" b="25000"/>
          <a:stretch/>
        </p:blipFill>
        <p:spPr bwMode="auto">
          <a:xfrm>
            <a:off x="5087292" y="3500395"/>
            <a:ext cx="616579" cy="6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B7292A8-B136-5791-46D7-950BB27C5A11}"/>
              </a:ext>
            </a:extLst>
          </p:cNvPr>
          <p:cNvSpPr txBox="1"/>
          <p:nvPr/>
        </p:nvSpPr>
        <p:spPr>
          <a:xfrm>
            <a:off x="248779" y="1318872"/>
            <a:ext cx="7386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Véhicule sur le pont :</a:t>
            </a:r>
          </a:p>
        </p:txBody>
      </p:sp>
    </p:spTree>
    <p:extLst>
      <p:ext uri="{BB962C8B-B14F-4D97-AF65-F5344CB8AC3E}">
        <p14:creationId xmlns:p14="http://schemas.microsoft.com/office/powerpoint/2010/main" val="385898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F9194-14FA-12AF-ADFA-1F30885F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Les 9 principes généraux de prévention.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28F878-7B7F-FC31-D566-D6FC2F82C974}"/>
              </a:ext>
            </a:extLst>
          </p:cNvPr>
          <p:cNvSpPr txBox="1"/>
          <p:nvPr/>
        </p:nvSpPr>
        <p:spPr>
          <a:xfrm>
            <a:off x="461066" y="1552068"/>
            <a:ext cx="8221867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sng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Éviter les risques</a:t>
            </a:r>
            <a:r>
              <a:rPr lang="fr-F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c’est supprimer le danger ou l'exposition au danger.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none" strike="noStrike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Évaluer les risques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c'est apprécier l’exposition au danger et l’importance du risque afin de prioriser les actions de prévention à mener.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none" strike="noStrike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Combattre les risques à la source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c'est intégrer la prévention le plus en amont possible, notamment dès la conception des lieux de travail, des équipements ou des modes opératoires.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none" strike="noStrike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Adapter le travail à l'Homme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en tenant compte des différences interindividuelles, dans le but de réduire les effets du travail sur la santé.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27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F9194-14FA-12AF-ADFA-1F30885F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Les 9 principes généraux de prévention.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28F878-7B7F-FC31-D566-D6FC2F82C974}"/>
              </a:ext>
            </a:extLst>
          </p:cNvPr>
          <p:cNvSpPr txBox="1"/>
          <p:nvPr/>
        </p:nvSpPr>
        <p:spPr>
          <a:xfrm>
            <a:off x="461066" y="1571118"/>
            <a:ext cx="822186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none" strike="noStrike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Tenir compte de l'évolution de la technique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c'est adapter la prévention aux évolutions techniques et organisationnelles.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none" strike="noStrike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Remplacer ce qui est dangereux par ce qui l’est moins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c’est éviter l’utilisation de procédés ou de produits dangereux lorsqu’un même résultat peut être obtenu avec une méthode présentant des dangers moindres.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sng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Planifier la prévention</a:t>
            </a:r>
            <a:r>
              <a:rPr lang="fr-F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intégrant technique, organisation et conditions de travail, relations sociales et environnement.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3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F9194-14FA-12AF-ADFA-1F30885F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Les 9 principes généraux de prévention.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028F878-7B7F-FC31-D566-D6FC2F82C974}"/>
              </a:ext>
            </a:extLst>
          </p:cNvPr>
          <p:cNvSpPr txBox="1"/>
          <p:nvPr/>
        </p:nvSpPr>
        <p:spPr>
          <a:xfrm>
            <a:off x="461066" y="1571118"/>
            <a:ext cx="822186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sng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Donner la priorité aux mesures de protection collective</a:t>
            </a:r>
            <a:r>
              <a:rPr lang="fr-F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 n'utiliser les équipements de protection individuelle qu'en complément des protections collectives si elles se révèlent insuffisantes.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06680" lvl="0" indent="-342900" algn="just" fontAlgn="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b="1" u="none" strike="noStrike" dirty="0">
                <a:solidFill>
                  <a:srgbClr val="B0273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Donner les instructions appropriées aux salariés</a:t>
            </a:r>
            <a:r>
              <a:rPr lang="fr-F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c’est former et informer les salariés afin qu’ils connaissent les risques et les mesures de prévention.</a:t>
            </a:r>
            <a:r>
              <a:rPr lang="fr-F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fr-F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1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9DF68-C4E2-87AA-D55A-FC422ED4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Risque d’après l’INRS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C1F058-5DFB-6954-E133-DE790F7A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15" y="1486498"/>
            <a:ext cx="5534141" cy="52628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9AA54B1-FC39-13DD-D85D-8F52A3E03AF1}"/>
              </a:ext>
            </a:extLst>
          </p:cNvPr>
          <p:cNvSpPr txBox="1"/>
          <p:nvPr/>
        </p:nvSpPr>
        <p:spPr>
          <a:xfrm>
            <a:off x="176822" y="1612035"/>
            <a:ext cx="24044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Pour l’exercice qui va suivre :</a:t>
            </a:r>
          </a:p>
        </p:txBody>
      </p:sp>
    </p:spTree>
    <p:extLst>
      <p:ext uri="{BB962C8B-B14F-4D97-AF65-F5344CB8AC3E}">
        <p14:creationId xmlns:p14="http://schemas.microsoft.com/office/powerpoint/2010/main" val="414717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88498-2C58-A883-0403-CF1844502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C’est à vous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18D870-EC9E-DDD5-B2BA-6749BE86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978" y="1458187"/>
            <a:ext cx="8401616" cy="16290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A5A130-8FBC-9EED-15E6-737CE08546A2}"/>
              </a:ext>
            </a:extLst>
          </p:cNvPr>
          <p:cNvSpPr txBox="1"/>
          <p:nvPr/>
        </p:nvSpPr>
        <p:spPr>
          <a:xfrm>
            <a:off x="590892" y="3489366"/>
            <a:ext cx="5686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Ajouter des tâches comme : remplacement de la pompe à eau afin d’avoir 12 tâches pour 12 binômes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>
                <a:solidFill>
                  <a:srgbClr val="FF0000"/>
                </a:solidFill>
              </a:rPr>
              <a:t>Binômes mixtes Ex </a:t>
            </a:r>
            <a:r>
              <a:rPr lang="fr-FR" sz="2400" dirty="0" err="1">
                <a:solidFill>
                  <a:srgbClr val="FF0000"/>
                </a:solidFill>
              </a:rPr>
              <a:t>BacPro</a:t>
            </a:r>
            <a:r>
              <a:rPr lang="fr-FR" sz="2400" dirty="0">
                <a:solidFill>
                  <a:srgbClr val="FF0000"/>
                </a:solidFill>
              </a:rPr>
              <a:t> avec Ex </a:t>
            </a:r>
            <a:r>
              <a:rPr lang="fr-FR" sz="2400" dirty="0" err="1">
                <a:solidFill>
                  <a:srgbClr val="FF0000"/>
                </a:solidFill>
              </a:rPr>
              <a:t>BacSTI</a:t>
            </a:r>
            <a:endParaRPr lang="fr-FR" sz="2400" dirty="0">
              <a:solidFill>
                <a:srgbClr val="FF0000"/>
              </a:solidFill>
            </a:endParaRPr>
          </a:p>
          <a:p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4" name="Picture 2" descr="[ reportage photos ] remplacement distribution sur 2.2dt - Page 2">
            <a:extLst>
              <a:ext uri="{FF2B5EF4-FFF2-40B4-BE49-F238E27FC236}">
                <a16:creationId xmlns:a16="http://schemas.microsoft.com/office/drawing/2014/main" id="{95718E15-461E-1974-5BF1-BE964B41C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81" y="2957089"/>
            <a:ext cx="2310141" cy="173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62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20F0A-F327-95F9-022B-15891B59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ressources documentaires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5D7D5B0-63CA-3B9E-AD91-64980C5B0F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6976" y="1292904"/>
            <a:ext cx="4700685" cy="39389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E3C8EC3-DF4D-9384-3A00-C3F69EA3E438}"/>
              </a:ext>
            </a:extLst>
          </p:cNvPr>
          <p:cNvSpPr txBox="1"/>
          <p:nvPr/>
        </p:nvSpPr>
        <p:spPr>
          <a:xfrm>
            <a:off x="-134682" y="5341474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hlinkClick r:id="rId3"/>
              </a:rPr>
              <a:t>Sinistralité par code NAF | L'Assurance Maladie (ameli.fr)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31D44C-038C-32E8-E940-8D23A11EAE31}"/>
              </a:ext>
            </a:extLst>
          </p:cNvPr>
          <p:cNvSpPr txBox="1"/>
          <p:nvPr/>
        </p:nvSpPr>
        <p:spPr>
          <a:xfrm>
            <a:off x="0" y="5755058"/>
            <a:ext cx="9143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Code APE : 4520A (Entretien et réparation de véhicules automobiles légers)</a:t>
            </a:r>
          </a:p>
        </p:txBody>
      </p:sp>
    </p:spTree>
    <p:extLst>
      <p:ext uri="{BB962C8B-B14F-4D97-AF65-F5344CB8AC3E}">
        <p14:creationId xmlns:p14="http://schemas.microsoft.com/office/powerpoint/2010/main" val="93727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15D2C-E9DD-77CC-4675-9C5A5B78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chiffres qui vous concernent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F28ED12-6DC2-64B8-B797-F26C8DC9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1954335"/>
            <a:ext cx="8159262" cy="1865751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B4C829B5-DC41-9B3F-CD59-BD057D3DF6AE}"/>
              </a:ext>
            </a:extLst>
          </p:cNvPr>
          <p:cNvSpPr/>
          <p:nvPr/>
        </p:nvSpPr>
        <p:spPr>
          <a:xfrm>
            <a:off x="6438900" y="2266951"/>
            <a:ext cx="2353408" cy="361950"/>
          </a:xfrm>
          <a:prstGeom prst="ellips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508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C93074-BD7D-71B7-EBE5-9D3B5B70A14E}"/>
              </a:ext>
            </a:extLst>
          </p:cNvPr>
          <p:cNvSpPr txBox="1"/>
          <p:nvPr/>
        </p:nvSpPr>
        <p:spPr>
          <a:xfrm>
            <a:off x="1" y="3948035"/>
            <a:ext cx="9143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3% de risque d’avoir un accident de travail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Sur un ensemble de 30 personnes, 1 salariés aura un accident de travail dans l’année.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Elèves MV1 + MV2 = 45 </a:t>
            </a:r>
          </a:p>
        </p:txBody>
      </p:sp>
    </p:spTree>
    <p:extLst>
      <p:ext uri="{BB962C8B-B14F-4D97-AF65-F5344CB8AC3E}">
        <p14:creationId xmlns:p14="http://schemas.microsoft.com/office/powerpoint/2010/main" val="28927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3C435-BD9C-10CC-CD05-B27E9081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Des chiffres qui vous concernent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58C8A0C-E44D-05D7-A137-15C1C662BA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5" y="2582441"/>
            <a:ext cx="6000750" cy="25910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16FDC6-5D96-0BE7-F1AD-7383FC3421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12" y="1750762"/>
            <a:ext cx="3038475" cy="25910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37D5C0-6360-42DA-7BF0-2CD2BC183992}"/>
              </a:ext>
            </a:extLst>
          </p:cNvPr>
          <p:cNvSpPr txBox="1"/>
          <p:nvPr/>
        </p:nvSpPr>
        <p:spPr>
          <a:xfrm>
            <a:off x="138112" y="5387912"/>
            <a:ext cx="8867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u="sng" dirty="0"/>
              <a:t>50 à 59 ans</a:t>
            </a:r>
            <a:r>
              <a:rPr lang="fr-FR" sz="2400" dirty="0"/>
              <a:t> : 12,5% des AT (9 années sur 45 années de travail)</a:t>
            </a:r>
          </a:p>
          <a:p>
            <a:pPr algn="ctr"/>
            <a:r>
              <a:rPr lang="fr-FR" sz="2400" u="sng" dirty="0"/>
              <a:t>16 et 24 ans </a:t>
            </a:r>
            <a:r>
              <a:rPr lang="fr-FR" sz="2400" dirty="0"/>
              <a:t>: 32 % des AT (8 années sur 45 années de travail)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251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842C1-4663-1B34-0CC5-ED1DB293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/>
              <a:t>Un exemple pour analyser les risques </a:t>
            </a:r>
          </a:p>
        </p:txBody>
      </p:sp>
      <p:pic>
        <p:nvPicPr>
          <p:cNvPr id="2050" name="Picture 2" descr="Devis Problème de chaîne ou courroie de distribution pour votre ...">
            <a:extLst>
              <a:ext uri="{FF2B5EF4-FFF2-40B4-BE49-F238E27FC236}">
                <a16:creationId xmlns:a16="http://schemas.microsoft.com/office/drawing/2014/main" id="{E5FF5DAF-7728-00F5-1572-684F20CF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169557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5FD225-8535-F4C1-4A09-97F063DEE4DD}"/>
              </a:ext>
            </a:extLst>
          </p:cNvPr>
          <p:cNvSpPr txBox="1"/>
          <p:nvPr/>
        </p:nvSpPr>
        <p:spPr>
          <a:xfrm>
            <a:off x="138111" y="5473573"/>
            <a:ext cx="8867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Remplacement d’une courroie de distribution</a:t>
            </a:r>
          </a:p>
          <a:p>
            <a:pPr algn="ctr"/>
            <a:endParaRPr lang="fr-F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7276A8-CEA5-F769-4FBB-7AFEB6507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12" y="2726622"/>
            <a:ext cx="786967" cy="9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7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82F8B-CB6D-BE00-FEB0-BE8003F7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Outil d’analyse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D593B36-27D5-1960-77D2-124B6E3B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375673"/>
            <a:ext cx="3733799" cy="531720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F225B1-7566-58C5-9A63-672F08438F67}"/>
              </a:ext>
            </a:extLst>
          </p:cNvPr>
          <p:cNvSpPr txBox="1"/>
          <p:nvPr/>
        </p:nvSpPr>
        <p:spPr>
          <a:xfrm>
            <a:off x="2105025" y="1495574"/>
            <a:ext cx="6972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Cela est-il strictement nécessaire ?</a:t>
            </a:r>
          </a:p>
          <a:p>
            <a:r>
              <a:rPr lang="fr-FR" sz="2400" dirty="0">
                <a:solidFill>
                  <a:srgbClr val="0432FF"/>
                </a:solidFill>
              </a:rPr>
              <a:t>Pourquoi vais-je agir ainsi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D454B7-8060-4786-DE13-AF05EF0F013D}"/>
              </a:ext>
            </a:extLst>
          </p:cNvPr>
          <p:cNvSpPr txBox="1"/>
          <p:nvPr/>
        </p:nvSpPr>
        <p:spPr>
          <a:xfrm>
            <a:off x="2947987" y="3479670"/>
            <a:ext cx="5862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Où dans l’atelier ? Quel(s) outil(s) 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9ACDC1-E2F5-9801-0C95-82659E1E7891}"/>
              </a:ext>
            </a:extLst>
          </p:cNvPr>
          <p:cNvSpPr txBox="1"/>
          <p:nvPr/>
        </p:nvSpPr>
        <p:spPr>
          <a:xfrm>
            <a:off x="2519362" y="2633256"/>
            <a:ext cx="5862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Comment vais-je procéder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347F93-22DB-03FF-F801-DE2FF68044A7}"/>
              </a:ext>
            </a:extLst>
          </p:cNvPr>
          <p:cNvSpPr txBox="1"/>
          <p:nvPr/>
        </p:nvSpPr>
        <p:spPr>
          <a:xfrm>
            <a:off x="3369468" y="4108466"/>
            <a:ext cx="5862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Ce choix présent-il des risques ? </a:t>
            </a:r>
          </a:p>
          <a:p>
            <a:r>
              <a:rPr lang="fr-FR" sz="2400" dirty="0">
                <a:solidFill>
                  <a:srgbClr val="0432FF"/>
                </a:solidFill>
              </a:rPr>
              <a:t>Quel issu dans un cas défavorable 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C056EA4-7D5D-CC84-8126-092437127366}"/>
              </a:ext>
            </a:extLst>
          </p:cNvPr>
          <p:cNvSpPr txBox="1"/>
          <p:nvPr/>
        </p:nvSpPr>
        <p:spPr>
          <a:xfrm>
            <a:off x="3670696" y="5199388"/>
            <a:ext cx="58626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Ai-je le niveau de formation, l’habilitation nécessaire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95E946-E8F9-3D71-F573-3E97ABA59C2B}"/>
              </a:ext>
            </a:extLst>
          </p:cNvPr>
          <p:cNvSpPr txBox="1"/>
          <p:nvPr/>
        </p:nvSpPr>
        <p:spPr>
          <a:xfrm>
            <a:off x="3823096" y="5966244"/>
            <a:ext cx="53863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432FF"/>
                </a:solidFill>
              </a:rPr>
              <a:t>Des éléments qui peuvent faire dégénérer la situation ?</a:t>
            </a:r>
          </a:p>
        </p:txBody>
      </p:sp>
    </p:spTree>
    <p:extLst>
      <p:ext uri="{BB962C8B-B14F-4D97-AF65-F5344CB8AC3E}">
        <p14:creationId xmlns:p14="http://schemas.microsoft.com/office/powerpoint/2010/main" val="123359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88EAD-B48F-027A-8087-D63E9EBF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ere</a:t>
            </a:r>
            <a:r>
              <a:rPr lang="fr-FR" dirty="0"/>
              <a:t> étape pour faire une distribution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74FCFC-FD1A-4442-AE13-2B2DB91A7D44}"/>
              </a:ext>
            </a:extLst>
          </p:cNvPr>
          <p:cNvSpPr txBox="1"/>
          <p:nvPr/>
        </p:nvSpPr>
        <p:spPr>
          <a:xfrm>
            <a:off x="1085850" y="1611746"/>
            <a:ext cx="697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Mettre le véhicule sur un pont</a:t>
            </a:r>
          </a:p>
        </p:txBody>
      </p:sp>
      <p:pic>
        <p:nvPicPr>
          <p:cNvPr id="3074" name="Picture 2" descr="Pont élévateur 2-colonnes FINKBEINER, pont voiture et camionnettes.">
            <a:extLst>
              <a:ext uri="{FF2B5EF4-FFF2-40B4-BE49-F238E27FC236}">
                <a16:creationId xmlns:a16="http://schemas.microsoft.com/office/drawing/2014/main" id="{99DD1F01-1AE9-F63A-048C-0D139C8EF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521055"/>
            <a:ext cx="328612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E2C324-C459-72E7-628B-5183FB712DC3}"/>
              </a:ext>
            </a:extLst>
          </p:cNvPr>
          <p:cNvSpPr txBox="1"/>
          <p:nvPr/>
        </p:nvSpPr>
        <p:spPr>
          <a:xfrm>
            <a:off x="3052763" y="5913169"/>
            <a:ext cx="697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/>
              <a:t>Utilisons l’outil :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07A65C-5F8A-6E06-7EDE-27B0334A2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04" y="5215431"/>
            <a:ext cx="1070260" cy="15241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A973CDB-C141-40E3-36C3-235F88E7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537" y="1381851"/>
            <a:ext cx="786967" cy="92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94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10B34-04A0-3828-8658-E53C6075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raison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750395E-97B2-77FE-C80A-6E99913BA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675" y="1611374"/>
            <a:ext cx="5413651" cy="12370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9116FC8-46D5-FCDD-243C-58CAADDDFB7D}"/>
              </a:ext>
            </a:extLst>
          </p:cNvPr>
          <p:cNvSpPr txBox="1"/>
          <p:nvPr/>
        </p:nvSpPr>
        <p:spPr>
          <a:xfrm>
            <a:off x="1085850" y="3230794"/>
            <a:ext cx="6972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0432FF"/>
                </a:solidFill>
              </a:rPr>
              <a:t>Cela est demandé par le constructeur.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B6477C-C817-B352-652F-FEA8D2C26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9291"/>
            <a:ext cx="9144000" cy="310870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57E4538-5D4B-8DD5-1A4E-B22D68C22868}"/>
              </a:ext>
            </a:extLst>
          </p:cNvPr>
          <p:cNvSpPr/>
          <p:nvPr/>
        </p:nvSpPr>
        <p:spPr>
          <a:xfrm>
            <a:off x="0" y="4278211"/>
            <a:ext cx="7619556" cy="361950"/>
          </a:xfrm>
          <a:prstGeom prst="ellips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  <a:effectLst>
            <a:glow rad="50800">
              <a:schemeClr val="bg1">
                <a:alpha val="7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44A529-0C40-FD52-1887-A1E4269CC6EB}"/>
              </a:ext>
            </a:extLst>
          </p:cNvPr>
          <p:cNvSpPr txBox="1"/>
          <p:nvPr/>
        </p:nvSpPr>
        <p:spPr>
          <a:xfrm>
            <a:off x="4343400" y="1814387"/>
            <a:ext cx="5010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Cela est-il strictement nécessaire ?</a:t>
            </a:r>
          </a:p>
          <a:p>
            <a:r>
              <a:rPr lang="fr-FR" sz="2400" dirty="0"/>
              <a:t>Pourquoi vais-je agir ainsi ?</a:t>
            </a:r>
          </a:p>
        </p:txBody>
      </p:sp>
    </p:spTree>
    <p:extLst>
      <p:ext uri="{BB962C8B-B14F-4D97-AF65-F5344CB8AC3E}">
        <p14:creationId xmlns:p14="http://schemas.microsoft.com/office/powerpoint/2010/main" val="1900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10110</TotalTime>
  <Words>827</Words>
  <Application>Microsoft Office PowerPoint</Application>
  <PresentationFormat>Affichage à l'écran (4:3)</PresentationFormat>
  <Paragraphs>123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Symbol</vt:lpstr>
      <vt:lpstr>Times New Roman</vt:lpstr>
      <vt:lpstr>Thème Office</vt:lpstr>
      <vt:lpstr>Présentation PowerPoint</vt:lpstr>
      <vt:lpstr>Introduction</vt:lpstr>
      <vt:lpstr>Les ressources documentaires</vt:lpstr>
      <vt:lpstr>Des chiffres qui vous concernent</vt:lpstr>
      <vt:lpstr>Des chiffres qui vous concernent</vt:lpstr>
      <vt:lpstr>Un exemple pour analyser les risques </vt:lpstr>
      <vt:lpstr>Outil d’analyse</vt:lpstr>
      <vt:lpstr>1ere étape pour faire une distribution</vt:lpstr>
      <vt:lpstr>La raison</vt:lpstr>
      <vt:lpstr>L’idée d’intervention</vt:lpstr>
      <vt:lpstr>La situation environnementale</vt:lpstr>
      <vt:lpstr>La qualité de mon choix, des blessures potentielles</vt:lpstr>
      <vt:lpstr>L’utilisateur</vt:lpstr>
      <vt:lpstr>Présentation PowerPoint</vt:lpstr>
      <vt:lpstr>Evaluation du risque</vt:lpstr>
      <vt:lpstr>Que faire après cette analyse ?</vt:lpstr>
      <vt:lpstr>Prévention &amp; protection</vt:lpstr>
      <vt:lpstr>Prévention &amp; protection</vt:lpstr>
      <vt:lpstr>Prévention &amp; protection</vt:lpstr>
      <vt:lpstr>Mise en application de la prévention/protection</vt:lpstr>
      <vt:lpstr>Les 9 principes généraux de prévention.</vt:lpstr>
      <vt:lpstr>Les 9 principes généraux de prévention.</vt:lpstr>
      <vt:lpstr>Les 9 principes généraux de prévention.</vt:lpstr>
      <vt:lpstr>Risque d’après l’INRS</vt:lpstr>
      <vt:lpstr>C’est à vous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Josselin LEPRIVIER</dc:creator>
  <cp:lastModifiedBy>Josselin LEPRIVIER</cp:lastModifiedBy>
  <cp:revision>412</cp:revision>
  <dcterms:created xsi:type="dcterms:W3CDTF">2020-05-19T19:38:21Z</dcterms:created>
  <dcterms:modified xsi:type="dcterms:W3CDTF">2023-06-30T10:18:50Z</dcterms:modified>
</cp:coreProperties>
</file>