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73" r:id="rId9"/>
    <p:sldId id="264" r:id="rId10"/>
    <p:sldId id="274" r:id="rId11"/>
    <p:sldId id="272" r:id="rId12"/>
    <p:sldId id="277" r:id="rId13"/>
    <p:sldId id="275" r:id="rId14"/>
    <p:sldId id="276" r:id="rId15"/>
    <p:sldId id="267" r:id="rId16"/>
    <p:sldId id="268" r:id="rId17"/>
    <p:sldId id="26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68D3DA-570A-173A-73FB-44A7E69BF9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516E2C1-3251-53B7-573D-FFB234B55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2D594EA-FD02-3038-DD60-C50343C923EC}"/>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4DC8FDE8-E691-C571-71F4-0721B3FFF3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8A8A49-9581-F47B-D124-6F3D7F2132EB}"/>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245179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83CA91-65E4-BB6B-B93A-C57F8036CE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B71E5B-F756-CD2B-9B78-EF6D1AF855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8B7133-AFEE-ADC3-D177-4A6231DDFE3F}"/>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43F70B17-621C-5CFF-91B3-65752ACA0D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C41009-3C10-14F8-18C3-A7C0CDB4A5EB}"/>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26073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D1ABD6-9B33-731A-C042-9479258EAEE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19DE4C-6692-AEB0-69E0-0ED5344BF1C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B34F39-8A7D-2BEF-C8B2-39795C13E142}"/>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DB4242EF-FFD7-3F0D-B2DF-8A983DFC8B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34393-7681-1023-ED03-853E438D5C1A}"/>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194154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F368A9-7311-D8B3-1496-0CBC5A3F01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2A5CE5-B0A2-219B-1FC5-6DD649E72E0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64ED19-47E7-B934-5CE7-C63111FD9D3A}"/>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4720D7C6-2F7A-E59B-D58F-2DFDB73067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93B1A4-802D-73C9-BB5D-68B4A5C475B7}"/>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186802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7FEA1-6162-8146-2361-69E699CE1B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543AF7E-196F-5B6F-B107-DA658C97EB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FEAABB3-A866-488D-FF6E-C46A5DCA2C2B}"/>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1F4AAC37-B739-8F7A-060C-F05FADD4BB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709933-73F4-6F6C-3011-12A46993EA0C}"/>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8348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21DE1-CCE3-9562-DB1C-4676F6486E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FA47D1-2BE3-C50B-473D-64836F577F6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30D7082-9DB6-BDA5-6D27-F7ED5810B02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87152B2-E587-1B0A-4AD2-275BCC6FB7F9}"/>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F1336D76-DDF7-2E89-3679-9FA20B351F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E515D9-D463-5F80-2888-C580AD52EDAD}"/>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87760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FCEDE-8948-7BBE-C831-A1F48174A4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E9B983-06D9-80D0-7BF4-C8E21A97F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1B4C2AE-03BE-DF12-9C75-68449549DC4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B78F1B6-2627-E976-7393-75542B2F5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4B372F9-AF36-D667-4257-1BC21C1DC92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5477B03-5E32-5A7B-4DA0-F9D38FFE1B3A}"/>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8" name="Espace réservé du pied de page 7">
            <a:extLst>
              <a:ext uri="{FF2B5EF4-FFF2-40B4-BE49-F238E27FC236}">
                <a16:creationId xmlns:a16="http://schemas.microsoft.com/office/drawing/2014/main" id="{89334A50-A7B8-7A4D-7CE4-3AF9F84A07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61BF1D3-EEE6-F959-F44E-2BCAF27534B4}"/>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320336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8201EC-917D-4FCB-803A-AA17401D6A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C24A5B-9520-1532-0B1B-1FDC76B3E8BE}"/>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4" name="Espace réservé du pied de page 3">
            <a:extLst>
              <a:ext uri="{FF2B5EF4-FFF2-40B4-BE49-F238E27FC236}">
                <a16:creationId xmlns:a16="http://schemas.microsoft.com/office/drawing/2014/main" id="{0628F55A-3721-4A3A-6C8D-A5E8DDC52D2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BDA0824-378D-4499-25B1-70B8F20B3E92}"/>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104097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9B1057-0E1E-4B68-8036-2A7552507B85}"/>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3" name="Espace réservé du pied de page 2">
            <a:extLst>
              <a:ext uri="{FF2B5EF4-FFF2-40B4-BE49-F238E27FC236}">
                <a16:creationId xmlns:a16="http://schemas.microsoft.com/office/drawing/2014/main" id="{7BEFAC74-DABB-908A-D182-FBF3ED1DDA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278ABB-B059-CF03-33EA-D9FD6581DB34}"/>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88102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CF9B7-E01A-14B9-C801-EEA477F21C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32C3673-9BAB-4B2B-B644-4503448F4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688CC2-CC29-76D2-BB9E-38F23E956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97C73E-AE38-8B12-AF86-CAC826AB137E}"/>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54BCCDCB-84B7-A200-2940-410B935A1F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DFCA07D-3250-C7E6-1DD9-B8430FEB4076}"/>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128294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57BF9-A107-713B-DA4D-7626ECB592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A998F2-1CEA-121B-9E5A-5C82D4B0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8337373-AC0F-D60A-6434-D3142850F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D67547-B9A2-E7C3-74E7-B74E27D552D4}"/>
              </a:ext>
            </a:extLst>
          </p:cNvPr>
          <p:cNvSpPr>
            <a:spLocks noGrp="1"/>
          </p:cNvSpPr>
          <p:nvPr>
            <p:ph type="dt" sz="half" idx="10"/>
          </p:nvPr>
        </p:nvSpPr>
        <p:spPr/>
        <p:txBody>
          <a:bodyPr/>
          <a:lstStyle/>
          <a:p>
            <a:fld id="{70F5BDB0-AF6B-46CE-85C0-860CD1B29FDD}" type="datetimeFigureOut">
              <a:rPr lang="fr-FR" smtClean="0"/>
              <a:t>30/06/2023</a:t>
            </a:fld>
            <a:endParaRPr lang="fr-FR"/>
          </a:p>
        </p:txBody>
      </p:sp>
      <p:sp>
        <p:nvSpPr>
          <p:cNvPr id="6" name="Espace réservé du pied de page 5">
            <a:extLst>
              <a:ext uri="{FF2B5EF4-FFF2-40B4-BE49-F238E27FC236}">
                <a16:creationId xmlns:a16="http://schemas.microsoft.com/office/drawing/2014/main" id="{42ABCF86-2032-5652-C9AD-8EF185415F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1F8EE3-D73F-9613-9C08-79AC254A24AE}"/>
              </a:ext>
            </a:extLst>
          </p:cNvPr>
          <p:cNvSpPr>
            <a:spLocks noGrp="1"/>
          </p:cNvSpPr>
          <p:nvPr>
            <p:ph type="sldNum" sz="quarter" idx="12"/>
          </p:nvPr>
        </p:nvSpPr>
        <p:spPr/>
        <p:txBody>
          <a:bodyPr/>
          <a:lstStyle/>
          <a:p>
            <a:fld id="{D8108A73-5505-4D5E-A40B-190E497203F1}" type="slidenum">
              <a:rPr lang="fr-FR" smtClean="0"/>
              <a:t>‹N°›</a:t>
            </a:fld>
            <a:endParaRPr lang="fr-FR"/>
          </a:p>
        </p:txBody>
      </p:sp>
    </p:spTree>
    <p:extLst>
      <p:ext uri="{BB962C8B-B14F-4D97-AF65-F5344CB8AC3E}">
        <p14:creationId xmlns:p14="http://schemas.microsoft.com/office/powerpoint/2010/main" val="285537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53CA49A-9671-CACB-0A07-25F27ECCD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86FC582-8080-CBC5-39C4-1A3F6B714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C94C6B8-61CF-2BDD-2C61-FF36BBC4F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5BDB0-AF6B-46CE-85C0-860CD1B29FDD}" type="datetimeFigureOut">
              <a:rPr lang="fr-FR" smtClean="0"/>
              <a:t>30/06/2023</a:t>
            </a:fld>
            <a:endParaRPr lang="fr-FR"/>
          </a:p>
        </p:txBody>
      </p:sp>
      <p:sp>
        <p:nvSpPr>
          <p:cNvPr id="5" name="Espace réservé du pied de page 4">
            <a:extLst>
              <a:ext uri="{FF2B5EF4-FFF2-40B4-BE49-F238E27FC236}">
                <a16:creationId xmlns:a16="http://schemas.microsoft.com/office/drawing/2014/main" id="{0D5F0946-AF6C-C303-3E38-F65879DC7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C50BF46-BF2D-792F-D916-51F0FD217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08A73-5505-4D5E-A40B-190E497203F1}" type="slidenum">
              <a:rPr lang="fr-FR" smtClean="0"/>
              <a:t>‹N°›</a:t>
            </a:fld>
            <a:endParaRPr lang="fr-FR"/>
          </a:p>
        </p:txBody>
      </p:sp>
    </p:spTree>
    <p:extLst>
      <p:ext uri="{BB962C8B-B14F-4D97-AF65-F5344CB8AC3E}">
        <p14:creationId xmlns:p14="http://schemas.microsoft.com/office/powerpoint/2010/main" val="89225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ssurance-maladie.ameli.fr/etudes-et-donnees/par-theme/risques-professionnels-et-sinistralite/moteur-recherche-code-ape-naf/recherche-fiches-sinistralite-par-code-naf"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C2ECB8-B2F9-4894-CDF2-A3ACBC4A248A}"/>
              </a:ext>
            </a:extLst>
          </p:cNvPr>
          <p:cNvSpPr>
            <a:spLocks noGrp="1"/>
          </p:cNvSpPr>
          <p:nvPr>
            <p:ph type="ctrTitle"/>
          </p:nvPr>
        </p:nvSpPr>
        <p:spPr/>
        <p:txBody>
          <a:bodyPr/>
          <a:lstStyle/>
          <a:p>
            <a:r>
              <a:rPr lang="fr-FR" dirty="0"/>
              <a:t>Prévention des risques professionnels</a:t>
            </a:r>
          </a:p>
        </p:txBody>
      </p:sp>
    </p:spTree>
    <p:extLst>
      <p:ext uri="{BB962C8B-B14F-4D97-AF65-F5344CB8AC3E}">
        <p14:creationId xmlns:p14="http://schemas.microsoft.com/office/powerpoint/2010/main" val="148076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848C3644-6982-E798-35FB-6E1C539BC6AA}"/>
              </a:ext>
            </a:extLst>
          </p:cNvPr>
          <p:cNvGraphicFramePr>
            <a:graphicFrameLocks noGrp="1"/>
          </p:cNvGraphicFramePr>
          <p:nvPr>
            <p:extLst>
              <p:ext uri="{D42A27DB-BD31-4B8C-83A1-F6EECF244321}">
                <p14:modId xmlns:p14="http://schemas.microsoft.com/office/powerpoint/2010/main" val="1900220601"/>
              </p:ext>
            </p:extLst>
          </p:nvPr>
        </p:nvGraphicFramePr>
        <p:xfrm>
          <a:off x="304800" y="157239"/>
          <a:ext cx="11596914" cy="661077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81717734"/>
                    </a:ext>
                  </a:extLst>
                </a:gridCol>
                <a:gridCol w="8853714">
                  <a:extLst>
                    <a:ext uri="{9D8B030D-6E8A-4147-A177-3AD203B41FA5}">
                      <a16:colId xmlns:a16="http://schemas.microsoft.com/office/drawing/2014/main" val="212138708"/>
                    </a:ext>
                  </a:extLst>
                </a:gridCol>
              </a:tblGrid>
              <a:tr h="568475">
                <a:tc>
                  <a:txBody>
                    <a:bodyPr/>
                    <a:lstStyle/>
                    <a:p>
                      <a:pPr algn="ctr"/>
                      <a:r>
                        <a:rPr lang="fr-FR" sz="2400" dirty="0">
                          <a:solidFill>
                            <a:schemeClr val="tx1"/>
                          </a:solidFill>
                          <a:latin typeface="Arial" panose="020B0604020202020204" pitchFamily="34" charset="0"/>
                          <a:cs typeface="Arial" panose="020B0604020202020204" pitchFamily="34" charset="0"/>
                        </a:rPr>
                        <a:t>Image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2400" dirty="0">
                          <a:solidFill>
                            <a:schemeClr val="tx1"/>
                          </a:solidFill>
                          <a:latin typeface="Arial" panose="020B0604020202020204" pitchFamily="34" charset="0"/>
                          <a:cs typeface="Arial" panose="020B0604020202020204" pitchFamily="34" charset="0"/>
                        </a:rPr>
                        <a:t>Situation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6655774"/>
                  </a:ext>
                </a:extLst>
              </a:tr>
              <a:tr h="2429483">
                <a:tc>
                  <a:txBody>
                    <a:bodyPr/>
                    <a:lstStyle/>
                    <a:p>
                      <a:pPr algn="ctr"/>
                      <a:endParaRPr lang="fr-FR"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fr-FR" sz="2000" dirty="0">
                          <a:solidFill>
                            <a:schemeClr val="tx1"/>
                          </a:solidFill>
                          <a:latin typeface="Arial" panose="020B0604020202020204" pitchFamily="34" charset="0"/>
                          <a:cs typeface="Arial" panose="020B0604020202020204" pitchFamily="34" charset="0"/>
                        </a:rPr>
                        <a:t>Kévin 15 ans en CAP Opérateur. Il doit palettiser sa préparation de commande de 12 colis pesant chacun 7kg et la filmer. Actuellement, les colis sont stockés en masse à même le sol. Il doit réaliser cette opération en 10 minutes . Les trafics reviennent de leur formation de conduite et se garent dans l’entrepôt.  Les trafics présents ont leurs moteurs allumés, leurs pots d’échappement évacuent du gaz polluant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3555903"/>
                  </a:ext>
                </a:extLst>
              </a:tr>
              <a:tr h="1343868">
                <a:tc>
                  <a:txBody>
                    <a:bodyPr/>
                    <a:lstStyle/>
                    <a:p>
                      <a:pPr algn="ctr"/>
                      <a:r>
                        <a:rPr lang="fr-FR" sz="2400" b="1" dirty="0">
                          <a:solidFill>
                            <a:schemeClr val="tx1"/>
                          </a:solidFill>
                          <a:latin typeface="Arial" panose="020B0604020202020204" pitchFamily="34" charset="0"/>
                          <a:cs typeface="Arial" panose="020B0604020202020204" pitchFamily="34" charset="0"/>
                        </a:rPr>
                        <a:t>Les risques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1992178"/>
                  </a:ext>
                </a:extLst>
              </a:tr>
              <a:tr h="1872342">
                <a:tc>
                  <a:txBody>
                    <a:bodyPr/>
                    <a:lstStyle/>
                    <a:p>
                      <a:pPr algn="ctr"/>
                      <a:r>
                        <a:rPr lang="fr-FR" sz="2400" b="1" dirty="0">
                          <a:solidFill>
                            <a:schemeClr val="tx1"/>
                          </a:solidFill>
                          <a:latin typeface="Arial" panose="020B0604020202020204" pitchFamily="34" charset="0"/>
                          <a:cs typeface="Arial" panose="020B0604020202020204" pitchFamily="34" charset="0"/>
                        </a:rPr>
                        <a:t>La cotation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2000" dirty="0">
                          <a:solidFill>
                            <a:schemeClr val="tx1"/>
                          </a:solidFill>
                          <a:latin typeface="Arial" panose="020B0604020202020204" pitchFamily="34" charset="0"/>
                          <a:cs typeface="Arial" panose="020B0604020202020204" pitchFamily="34" charset="0"/>
                        </a:rPr>
                        <a:t>Niveau de gravité</a:t>
                      </a:r>
                    </a:p>
                    <a:p>
                      <a:pPr algn="l"/>
                      <a:endParaRPr lang="fr-FR" sz="2000" dirty="0">
                        <a:solidFill>
                          <a:schemeClr val="tx1"/>
                        </a:solidFill>
                        <a:latin typeface="Arial" panose="020B0604020202020204" pitchFamily="34" charset="0"/>
                        <a:cs typeface="Arial" panose="020B0604020202020204" pitchFamily="34" charset="0"/>
                      </a:endParaRPr>
                    </a:p>
                    <a:p>
                      <a:pPr algn="l"/>
                      <a:r>
                        <a:rPr lang="fr-FR" sz="2000" dirty="0">
                          <a:solidFill>
                            <a:schemeClr val="tx1"/>
                          </a:solidFill>
                          <a:latin typeface="Arial" panose="020B0604020202020204" pitchFamily="34" charset="0"/>
                          <a:cs typeface="Arial" panose="020B0604020202020204" pitchFamily="34" charset="0"/>
                        </a:rPr>
                        <a:t>Probabilité</a:t>
                      </a:r>
                    </a:p>
                    <a:p>
                      <a:pPr algn="l"/>
                      <a:endParaRPr lang="fr-FR" sz="2000" dirty="0">
                        <a:solidFill>
                          <a:schemeClr val="tx1"/>
                        </a:solidFill>
                        <a:latin typeface="Arial" panose="020B0604020202020204" pitchFamily="34" charset="0"/>
                        <a:cs typeface="Arial" panose="020B0604020202020204" pitchFamily="34" charset="0"/>
                      </a:endParaRPr>
                    </a:p>
                    <a:p>
                      <a:pPr algn="l"/>
                      <a:endParaRPr lang="fr-FR" sz="2000" dirty="0">
                        <a:solidFill>
                          <a:schemeClr val="tx1"/>
                        </a:solidFill>
                        <a:latin typeface="Arial" panose="020B0604020202020204" pitchFamily="34" charset="0"/>
                        <a:cs typeface="Arial" panose="020B0604020202020204" pitchFamily="34" charset="0"/>
                      </a:endParaRPr>
                    </a:p>
                    <a:p>
                      <a:pPr algn="l"/>
                      <a:r>
                        <a:rPr lang="fr-FR" sz="2000" dirty="0">
                          <a:solidFill>
                            <a:schemeClr val="tx1"/>
                          </a:solidFill>
                          <a:latin typeface="Arial" panose="020B0604020202020204" pitchFamily="34" charset="0"/>
                          <a:cs typeface="Arial" panose="020B0604020202020204" pitchFamily="34" charset="0"/>
                        </a:rPr>
                        <a:t>Réduction du risque     </a:t>
                      </a:r>
                      <a:r>
                        <a:rPr lang="fr-FR" sz="2000" b="1" dirty="0">
                          <a:solidFill>
                            <a:schemeClr val="tx1"/>
                          </a:solidFill>
                          <a:latin typeface="Arial" panose="020B0604020202020204" pitchFamily="34" charset="0"/>
                          <a:cs typeface="Arial" panose="020B0604020202020204" pitchFamily="34" charset="0"/>
                        </a:rPr>
                        <a:t>PRIORITAIRE / NON PRIORITAIRE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997847"/>
                  </a:ext>
                </a:extLst>
              </a:tr>
            </a:tbl>
          </a:graphicData>
        </a:graphic>
      </p:graphicFrame>
      <p:sp>
        <p:nvSpPr>
          <p:cNvPr id="4" name="Flèche : bas 3">
            <a:extLst>
              <a:ext uri="{FF2B5EF4-FFF2-40B4-BE49-F238E27FC236}">
                <a16:creationId xmlns:a16="http://schemas.microsoft.com/office/drawing/2014/main" id="{ADE0A06A-0219-3B4F-3F87-2F1839720364}"/>
              </a:ext>
            </a:extLst>
          </p:cNvPr>
          <p:cNvSpPr/>
          <p:nvPr/>
        </p:nvSpPr>
        <p:spPr>
          <a:xfrm>
            <a:off x="7155542" y="5960532"/>
            <a:ext cx="580572" cy="3628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A790D624-CA32-DF65-42B7-A983B947F6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81" y="755059"/>
            <a:ext cx="2005314" cy="2673941"/>
          </a:xfrm>
          <a:prstGeom prst="rect">
            <a:avLst/>
          </a:prstGeom>
        </p:spPr>
      </p:pic>
    </p:spTree>
    <p:extLst>
      <p:ext uri="{BB962C8B-B14F-4D97-AF65-F5344CB8AC3E}">
        <p14:creationId xmlns:p14="http://schemas.microsoft.com/office/powerpoint/2010/main" val="194149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987A9B5-8C48-A1F8-B177-80690451A0E9}"/>
              </a:ext>
            </a:extLst>
          </p:cNvPr>
          <p:cNvSpPr txBox="1"/>
          <p:nvPr/>
        </p:nvSpPr>
        <p:spPr>
          <a:xfrm>
            <a:off x="522512" y="1836300"/>
            <a:ext cx="11016342" cy="458780"/>
          </a:xfrm>
          <a:prstGeom prst="rect">
            <a:avLst/>
          </a:prstGeom>
          <a:noFill/>
        </p:spPr>
        <p:txBody>
          <a:bodyPr wrap="square">
            <a:spAutoFit/>
          </a:bodyPr>
          <a:lstStyle/>
          <a:p>
            <a:pPr>
              <a:lnSpc>
                <a:spcPct val="107000"/>
              </a:lnSpc>
              <a:spcAft>
                <a:spcPts val="800"/>
              </a:spcAft>
            </a:pPr>
            <a:r>
              <a:rPr lang="fr-FR" sz="2400" kern="100" dirty="0">
                <a:effectLst/>
                <a:latin typeface="Arial" panose="020B0604020202020204" pitchFamily="34" charset="0"/>
                <a:ea typeface="Calibri" panose="020F0502020204030204" pitchFamily="34" charset="0"/>
                <a:cs typeface="Arial" panose="020B0604020202020204" pitchFamily="34" charset="0"/>
              </a:rPr>
              <a:t>Recherchez sur </a:t>
            </a:r>
            <a:r>
              <a:rPr lang="fr-FR" sz="2400" kern="100" dirty="0" err="1">
                <a:effectLst/>
                <a:latin typeface="Arial" panose="020B0604020202020204" pitchFamily="34" charset="0"/>
                <a:ea typeface="Calibri" panose="020F0502020204030204" pitchFamily="34" charset="0"/>
                <a:cs typeface="Arial" panose="020B0604020202020204" pitchFamily="34" charset="0"/>
              </a:rPr>
              <a:t>Epicea</a:t>
            </a:r>
            <a:r>
              <a:rPr lang="fr-FR" sz="2400" kern="100" dirty="0">
                <a:effectLst/>
                <a:latin typeface="Arial" panose="020B0604020202020204" pitchFamily="34" charset="0"/>
                <a:ea typeface="Calibri" panose="020F0502020204030204" pitchFamily="34" charset="0"/>
                <a:cs typeface="Arial" panose="020B0604020202020204" pitchFamily="34" charset="0"/>
              </a:rPr>
              <a:t> d’au moins deux cas concrets.</a:t>
            </a:r>
          </a:p>
        </p:txBody>
      </p:sp>
      <p:sp>
        <p:nvSpPr>
          <p:cNvPr id="4" name="ZoneTexte 3">
            <a:extLst>
              <a:ext uri="{FF2B5EF4-FFF2-40B4-BE49-F238E27FC236}">
                <a16:creationId xmlns:a16="http://schemas.microsoft.com/office/drawing/2014/main" id="{77296EF2-815C-E981-ED2B-8E68541E1767}"/>
              </a:ext>
            </a:extLst>
          </p:cNvPr>
          <p:cNvSpPr txBox="1"/>
          <p:nvPr/>
        </p:nvSpPr>
        <p:spPr>
          <a:xfrm>
            <a:off x="522512" y="1054417"/>
            <a:ext cx="6096000" cy="461665"/>
          </a:xfrm>
          <a:prstGeom prst="rect">
            <a:avLst/>
          </a:prstGeom>
          <a:noFill/>
        </p:spPr>
        <p:txBody>
          <a:bodyPr wrap="square">
            <a:spAutoFit/>
          </a:bodyPr>
          <a:lstStyle/>
          <a:p>
            <a:r>
              <a:rPr lang="fr-FR" sz="2400" dirty="0">
                <a:latin typeface="Arial" panose="020B0604020202020204" pitchFamily="34" charset="0"/>
                <a:cs typeface="Arial" panose="020B0604020202020204" pitchFamily="34" charset="0"/>
              </a:rPr>
              <a:t>https://immersivefactory.com/fr/demo</a:t>
            </a:r>
          </a:p>
        </p:txBody>
      </p:sp>
      <p:sp>
        <p:nvSpPr>
          <p:cNvPr id="6" name="ZoneTexte 5">
            <a:extLst>
              <a:ext uri="{FF2B5EF4-FFF2-40B4-BE49-F238E27FC236}">
                <a16:creationId xmlns:a16="http://schemas.microsoft.com/office/drawing/2014/main" id="{6225401E-EA3B-2F46-56EB-627253F5E2E7}"/>
              </a:ext>
            </a:extLst>
          </p:cNvPr>
          <p:cNvSpPr txBox="1"/>
          <p:nvPr/>
        </p:nvSpPr>
        <p:spPr>
          <a:xfrm>
            <a:off x="522512" y="272534"/>
            <a:ext cx="11016343" cy="461665"/>
          </a:xfrm>
          <a:prstGeom prst="rect">
            <a:avLst/>
          </a:prstGeom>
          <a:noFill/>
        </p:spPr>
        <p:txBody>
          <a:bodyPr wrap="square">
            <a:spAutoFit/>
          </a:bodyPr>
          <a:lstStyle/>
          <a:p>
            <a:r>
              <a:rPr lang="fr-FR" sz="2400" u="sng" dirty="0">
                <a:latin typeface="Arial" panose="020B0604020202020204" pitchFamily="34" charset="0"/>
                <a:cs typeface="Arial" panose="020B0604020202020204" pitchFamily="34" charset="0"/>
              </a:rPr>
              <a:t>Chasses aux risques et corrections des anomalies</a:t>
            </a:r>
          </a:p>
        </p:txBody>
      </p:sp>
      <p:sp>
        <p:nvSpPr>
          <p:cNvPr id="9" name="ZoneTexte 8">
            <a:extLst>
              <a:ext uri="{FF2B5EF4-FFF2-40B4-BE49-F238E27FC236}">
                <a16:creationId xmlns:a16="http://schemas.microsoft.com/office/drawing/2014/main" id="{9F7F3406-12C8-0BCA-822E-CF3A10B6D03A}"/>
              </a:ext>
            </a:extLst>
          </p:cNvPr>
          <p:cNvSpPr txBox="1"/>
          <p:nvPr/>
        </p:nvSpPr>
        <p:spPr>
          <a:xfrm>
            <a:off x="478970" y="2362318"/>
            <a:ext cx="11234059" cy="4401205"/>
          </a:xfrm>
          <a:prstGeom prst="rect">
            <a:avLst/>
          </a:prstGeom>
          <a:solidFill>
            <a:schemeClr val="bg1">
              <a:lumMod val="85000"/>
            </a:schemeClr>
          </a:solidFill>
          <a:ln>
            <a:solidFill>
              <a:schemeClr val="tx1"/>
            </a:solidFill>
          </a:ln>
        </p:spPr>
        <p:txBody>
          <a:bodyPr wrap="square">
            <a:spAutoFit/>
          </a:bodyPr>
          <a:lstStyle/>
          <a:p>
            <a:pPr marL="0" marR="0" lvl="0" indent="0" algn="just" defTabSz="914400" rtl="0" eaLnBrk="1" fontAlgn="t" latinLnBrk="0" hangingPunct="1">
              <a:lnSpc>
                <a:spcPct val="2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 préparateur de commande de 31 ans travaille en CDI dans une entreprise de commerce de gros en alimentaire non spécialisé.</a:t>
            </a:r>
          </a:p>
          <a:p>
            <a:pPr marL="0" marR="0" lvl="0" indent="0" algn="just" defTabSz="914400" rtl="0" eaLnBrk="1" fontAlgn="t" latinLnBrk="0" hangingPunct="1">
              <a:lnSpc>
                <a:spcPct val="2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Lors d'une opération courante, il s'est penché pour réaliser une préparation de commande. Il a pris des bidons de 5 litres d’huile moteur sur une palette au sol. Son collègue, cariste, déchargeait à 2/3 mètres de lui une palette en hauteur sur le rack. Le cariste devait valider la palette une fois descendue sur son listing. Il a réalisé cette opération en commençant à se déplacer sans voir le préparateur et l'a percuté, provoquant une fracture de la jambe.</a:t>
            </a:r>
          </a:p>
        </p:txBody>
      </p:sp>
    </p:spTree>
    <p:extLst>
      <p:ext uri="{BB962C8B-B14F-4D97-AF65-F5344CB8AC3E}">
        <p14:creationId xmlns:p14="http://schemas.microsoft.com/office/powerpoint/2010/main" val="16356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CBF39B2-8C69-8F3B-DB40-033B60813D12}"/>
              </a:ext>
            </a:extLst>
          </p:cNvPr>
          <p:cNvSpPr txBox="1"/>
          <p:nvPr/>
        </p:nvSpPr>
        <p:spPr>
          <a:xfrm>
            <a:off x="478972" y="510685"/>
            <a:ext cx="11306628" cy="3970318"/>
          </a:xfrm>
          <a:prstGeom prst="rect">
            <a:avLst/>
          </a:prstGeom>
          <a:solidFill>
            <a:schemeClr val="bg1">
              <a:lumMod val="85000"/>
            </a:schemeClr>
          </a:solidFill>
          <a:ln>
            <a:solidFill>
              <a:schemeClr val="tx1"/>
            </a:solidFill>
          </a:ln>
        </p:spPr>
        <p:txBody>
          <a:bodyPr wrap="square">
            <a:spAutoFit/>
          </a:bodyPr>
          <a:lstStyle/>
          <a:p>
            <a:pPr marL="0" marR="0" lvl="0" indent="0" algn="just" defTabSz="914400" rtl="0" eaLnBrk="1" fontAlgn="t" latinLnBrk="0" hangingPunct="1">
              <a:lnSpc>
                <a:spcPct val="2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Recherche des causes :</a:t>
            </a:r>
          </a:p>
          <a:p>
            <a:pPr marL="285750" marR="0" lvl="0" indent="-285750" algn="just" defTabSz="914400" rtl="0" eaLnBrk="1" fontAlgn="t" latinLnBrk="0" hangingPunct="1">
              <a:lnSpc>
                <a:spcPct val="200000"/>
              </a:lnSpc>
              <a:spcBef>
                <a:spcPts val="0"/>
              </a:spcBef>
              <a:spcAft>
                <a:spcPts val="0"/>
              </a:spcAft>
              <a:buClrTx/>
              <a:buSzTx/>
              <a:buFontTx/>
              <a:buChar char="-"/>
              <a:tabLst/>
              <a:defRPr/>
            </a:pPr>
            <a:r>
              <a:rPr kumimoji="0" lang="fr-FR" sz="1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co-activité</a:t>
            </a: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importante entre piétons et chariots ;</a:t>
            </a:r>
          </a:p>
          <a:p>
            <a:pPr marL="285750" marR="0" lvl="0" indent="-285750" algn="just" defTabSz="914400" rtl="0" eaLnBrk="1" fontAlgn="t" latinLnBrk="0" hangingPunct="1">
              <a:lnSpc>
                <a:spcPct val="2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absence de moyen technique de signalisation ou d’arrêt des mouvements dangereux lors de </a:t>
            </a:r>
            <a:r>
              <a:rPr kumimoji="0" lang="fr-FR" sz="1800" b="0"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co-activité</a:t>
            </a: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proche ;</a:t>
            </a:r>
          </a:p>
          <a:p>
            <a:pPr marL="285750" marR="0" lvl="0" indent="-285750" algn="just" defTabSz="914400" rtl="0" eaLnBrk="1" fontAlgn="t" latinLnBrk="0" hangingPunct="1">
              <a:lnSpc>
                <a:spcPct val="2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absence de règles, de consignes ou de marquages concernant la séparation des différents flux dans les entrepôts;</a:t>
            </a:r>
          </a:p>
          <a:p>
            <a:pPr marL="285750" marR="0" lvl="0" indent="-285750" algn="just" defTabSz="914400" rtl="0" eaLnBrk="1" fontAlgn="t" latinLnBrk="0" hangingPunct="1">
              <a:lnSpc>
                <a:spcPct val="2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absence de plan de circulation à l’intérieur des entrepôts.</a:t>
            </a:r>
          </a:p>
        </p:txBody>
      </p:sp>
    </p:spTree>
    <p:extLst>
      <p:ext uri="{BB962C8B-B14F-4D97-AF65-F5344CB8AC3E}">
        <p14:creationId xmlns:p14="http://schemas.microsoft.com/office/powerpoint/2010/main" val="157457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76627FE-83FE-9F07-FE73-7DF3150A9FB5}"/>
              </a:ext>
            </a:extLst>
          </p:cNvPr>
          <p:cNvSpPr txBox="1"/>
          <p:nvPr/>
        </p:nvSpPr>
        <p:spPr>
          <a:xfrm>
            <a:off x="65314" y="90057"/>
            <a:ext cx="12061371" cy="6767943"/>
          </a:xfrm>
          <a:prstGeom prst="rect">
            <a:avLst/>
          </a:prstGeom>
          <a:solidFill>
            <a:schemeClr val="bg1">
              <a:lumMod val="85000"/>
            </a:schemeClr>
          </a:solidFill>
          <a:ln>
            <a:solidFill>
              <a:schemeClr val="tx1"/>
            </a:solidFill>
          </a:ln>
        </p:spPr>
        <p:txBody>
          <a:bodyPr wrap="square">
            <a:spAutoFit/>
          </a:bodyPr>
          <a:lstStyle/>
          <a:p>
            <a:pPr algn="just">
              <a:lnSpc>
                <a:spcPct val="200000"/>
              </a:lnSpc>
            </a:pPr>
            <a:r>
              <a:rPr lang="fr-FR" sz="2000" b="0" i="0" dirty="0">
                <a:solidFill>
                  <a:srgbClr val="000000"/>
                </a:solidFill>
                <a:effectLst/>
                <a:latin typeface="Arial" panose="020B0604020202020204" pitchFamily="34" charset="0"/>
                <a:cs typeface="Arial" panose="020B0604020202020204" pitchFamily="34" charset="0"/>
              </a:rPr>
              <a:t>Un cariste préparateur de commandes intérimaire de 40 ans travaille depuis sept jours dans une entreprise d'entreposage non frigorifique. La semaine précédant l'accident, il a reçu une formation au </a:t>
            </a:r>
            <a:r>
              <a:rPr lang="fr-FR" sz="2000" b="0" i="0" dirty="0" err="1">
                <a:solidFill>
                  <a:srgbClr val="000000"/>
                </a:solidFill>
                <a:effectLst/>
                <a:latin typeface="Arial" panose="020B0604020202020204" pitchFamily="34" charset="0"/>
                <a:cs typeface="Arial" panose="020B0604020202020204" pitchFamily="34" charset="0"/>
              </a:rPr>
              <a:t>Caces</a:t>
            </a:r>
            <a:r>
              <a:rPr lang="fr-FR" sz="2000" b="0" i="0" dirty="0">
                <a:solidFill>
                  <a:srgbClr val="000000"/>
                </a:solidFill>
                <a:effectLst/>
                <a:latin typeface="Arial" panose="020B0604020202020204" pitchFamily="34" charset="0"/>
                <a:cs typeface="Arial" panose="020B0604020202020204" pitchFamily="34" charset="0"/>
              </a:rPr>
              <a:t> R489 cat. 6.</a:t>
            </a:r>
          </a:p>
          <a:p>
            <a:pPr algn="just">
              <a:lnSpc>
                <a:spcPct val="200000"/>
              </a:lnSpc>
            </a:pPr>
            <a:r>
              <a:rPr lang="fr-FR" sz="2000" b="0" i="0" dirty="0">
                <a:solidFill>
                  <a:srgbClr val="000000"/>
                </a:solidFill>
                <a:effectLst/>
                <a:latin typeface="Arial" panose="020B0604020202020204" pitchFamily="34" charset="0"/>
                <a:cs typeface="Arial" panose="020B0604020202020204" pitchFamily="34" charset="0"/>
              </a:rPr>
              <a:t>Le jour de l'accident, il prépare une commande au fond d'une allée à double circulation. Il utilise un chariot de préparation de commande filoguidé, les câbles sont coulés dans le béton.</a:t>
            </a:r>
            <a:br>
              <a:rPr lang="fr-FR" sz="2000" dirty="0">
                <a:latin typeface="Arial" panose="020B0604020202020204" pitchFamily="34" charset="0"/>
                <a:cs typeface="Arial" panose="020B0604020202020204" pitchFamily="34" charset="0"/>
              </a:rPr>
            </a:br>
            <a:r>
              <a:rPr lang="fr-FR" sz="2000" b="0" i="0" dirty="0">
                <a:solidFill>
                  <a:srgbClr val="000000"/>
                </a:solidFill>
                <a:effectLst/>
                <a:latin typeface="Arial" panose="020B0604020202020204" pitchFamily="34" charset="0"/>
                <a:cs typeface="Arial" panose="020B0604020202020204" pitchFamily="34" charset="0"/>
              </a:rPr>
              <a:t>La cabine de l’engin où se trouve le salarié, est situé au niveau du 6e rack en hauteur soit à environ 8 à 10 mètres de haut.</a:t>
            </a:r>
          </a:p>
          <a:p>
            <a:pPr algn="just">
              <a:lnSpc>
                <a:spcPct val="200000"/>
              </a:lnSpc>
            </a:pPr>
            <a:r>
              <a:rPr lang="fr-FR" sz="2000" b="0" i="0" dirty="0">
                <a:solidFill>
                  <a:srgbClr val="000000"/>
                </a:solidFill>
                <a:effectLst/>
                <a:latin typeface="Arial" panose="020B0604020202020204" pitchFamily="34" charset="0"/>
                <a:cs typeface="Arial" panose="020B0604020202020204" pitchFamily="34" charset="0"/>
              </a:rPr>
              <a:t>Un second cariste arrive en marche arrière dans la même allée avec un chariot filoguidé dit « combi tridimensionnel » (7 tonnes) pour ranger une palette dans un rack. C'est une pratique habituelle.</a:t>
            </a:r>
            <a:br>
              <a:rPr lang="fr-FR" sz="2000" dirty="0">
                <a:latin typeface="Arial" panose="020B0604020202020204" pitchFamily="34" charset="0"/>
                <a:cs typeface="Arial" panose="020B0604020202020204" pitchFamily="34" charset="0"/>
              </a:rPr>
            </a:br>
            <a:r>
              <a:rPr lang="fr-FR" sz="2000" b="0" i="0" dirty="0">
                <a:solidFill>
                  <a:srgbClr val="000000"/>
                </a:solidFill>
                <a:effectLst/>
                <a:latin typeface="Arial" panose="020B0604020202020204" pitchFamily="34" charset="0"/>
                <a:cs typeface="Arial" panose="020B0604020202020204" pitchFamily="34" charset="0"/>
              </a:rPr>
              <a:t>Il a percuté le chariot de l'intérimaire situé en cabine, en hauteur. Le chariot a balancé 2 ou 3 secondes avant de se renverser dans l’allée. Le préparateur est tombé tout en restant dans la cabine. </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25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76627FE-83FE-9F07-FE73-7DF3150A9FB5}"/>
              </a:ext>
            </a:extLst>
          </p:cNvPr>
          <p:cNvSpPr txBox="1"/>
          <p:nvPr/>
        </p:nvSpPr>
        <p:spPr>
          <a:xfrm>
            <a:off x="58056" y="781206"/>
            <a:ext cx="12061371" cy="5536837"/>
          </a:xfrm>
          <a:prstGeom prst="rect">
            <a:avLst/>
          </a:prstGeom>
          <a:solidFill>
            <a:schemeClr val="bg1">
              <a:lumMod val="85000"/>
            </a:schemeClr>
          </a:solidFill>
          <a:ln>
            <a:solidFill>
              <a:schemeClr val="tx1"/>
            </a:solidFill>
          </a:ln>
        </p:spPr>
        <p:txBody>
          <a:bodyPr wrap="square">
            <a:spAutoFit/>
          </a:bodyPr>
          <a:lstStyle/>
          <a:p>
            <a:pPr algn="just">
              <a:lnSpc>
                <a:spcPct val="200000"/>
              </a:lnSpc>
            </a:pPr>
            <a:r>
              <a:rPr lang="fr-FR" sz="2000" b="0" i="0" dirty="0">
                <a:solidFill>
                  <a:srgbClr val="000000"/>
                </a:solidFill>
                <a:effectLst/>
                <a:latin typeface="Arial" panose="020B0604020202020204" pitchFamily="34" charset="0"/>
                <a:cs typeface="Arial" panose="020B0604020202020204" pitchFamily="34" charset="0"/>
              </a:rPr>
              <a:t>En plus de la chute, la palette en cours de préparation lui est tombé dessus. Le salarié a été hospitalisée souffrant de fractures du bassin et du bras gauche, de douleurs au rachis, d'un poumon décollé, de douleurs aux vertèbres et à une épaule.</a:t>
            </a:r>
          </a:p>
          <a:p>
            <a:pPr algn="just">
              <a:lnSpc>
                <a:spcPct val="200000"/>
              </a:lnSpc>
            </a:pPr>
            <a:r>
              <a:rPr lang="fr-FR" sz="2000" b="0" i="0" dirty="0">
                <a:solidFill>
                  <a:srgbClr val="000000"/>
                </a:solidFill>
                <a:effectLst/>
                <a:latin typeface="Arial" panose="020B0604020202020204" pitchFamily="34" charset="0"/>
                <a:cs typeface="Arial" panose="020B0604020202020204" pitchFamily="34" charset="0"/>
              </a:rPr>
              <a:t>Les deux engins sont équipés d’un système de détection anticollision ***. Il n’y a pas eu de détection d’obstacle des engins (pas de signal sonore ou de vitesse limitée ou d’arrêt).</a:t>
            </a:r>
            <a:br>
              <a:rPr lang="fr-FR" sz="2000" dirty="0">
                <a:latin typeface="Arial" panose="020B0604020202020204" pitchFamily="34" charset="0"/>
                <a:cs typeface="Arial" panose="020B0604020202020204" pitchFamily="34" charset="0"/>
              </a:rPr>
            </a:br>
            <a:r>
              <a:rPr lang="fr-FR" sz="2000" b="0" i="0" dirty="0">
                <a:solidFill>
                  <a:srgbClr val="000000"/>
                </a:solidFill>
                <a:effectLst/>
                <a:latin typeface="Arial" panose="020B0604020202020204" pitchFamily="34" charset="0"/>
                <a:cs typeface="Arial" panose="020B0604020202020204" pitchFamily="34" charset="0"/>
              </a:rPr>
              <a:t>Le conducteur du combi dit ne pas avoir regardé dans l’écran qui reporte l’image quand le combi recule. Il est formé en perfectionnement logistique intra pour être tuteur de conduite de chariot R489 cat. 6. La semaine précédant l'accident, il a eu un accident privé : sa voiture a été percuté par un animal, la mettant hors service.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17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3DC5C49-FA74-A736-59BE-95C220DE05E6}"/>
              </a:ext>
            </a:extLst>
          </p:cNvPr>
          <p:cNvGraphicFramePr>
            <a:graphicFrameLocks noGrp="1"/>
          </p:cNvGraphicFramePr>
          <p:nvPr>
            <p:extLst>
              <p:ext uri="{D42A27DB-BD31-4B8C-83A1-F6EECF244321}">
                <p14:modId xmlns:p14="http://schemas.microsoft.com/office/powerpoint/2010/main" val="354739488"/>
              </p:ext>
            </p:extLst>
          </p:nvPr>
        </p:nvGraphicFramePr>
        <p:xfrm>
          <a:off x="435427" y="1689398"/>
          <a:ext cx="11321143" cy="3479203"/>
        </p:xfrm>
        <a:graphic>
          <a:graphicData uri="http://schemas.openxmlformats.org/drawingml/2006/table">
            <a:tbl>
              <a:tblPr firstRow="1" firstCol="1" bandRow="1"/>
              <a:tblGrid>
                <a:gridCol w="11321143">
                  <a:extLst>
                    <a:ext uri="{9D8B030D-6E8A-4147-A177-3AD203B41FA5}">
                      <a16:colId xmlns:a16="http://schemas.microsoft.com/office/drawing/2014/main" val="3711490159"/>
                    </a:ext>
                  </a:extLst>
                </a:gridCol>
              </a:tblGrid>
              <a:tr h="665996">
                <a:tc>
                  <a:txBody>
                    <a:bodyPr/>
                    <a:lstStyle/>
                    <a:p>
                      <a:pPr algn="ctr">
                        <a:lnSpc>
                          <a:spcPct val="107000"/>
                        </a:lnSpc>
                        <a:spcBef>
                          <a:spcPts val="600"/>
                        </a:spcBef>
                        <a:spcAft>
                          <a:spcPts val="600"/>
                        </a:spcAft>
                      </a:pPr>
                      <a:r>
                        <a:rPr lang="fr-FR"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Niveaux de prévention</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31330513"/>
                  </a:ext>
                </a:extLst>
              </a:tr>
              <a:tr h="833136">
                <a:tc>
                  <a:txBody>
                    <a:bodyPr/>
                    <a:lstStyle/>
                    <a:p>
                      <a:pPr>
                        <a:lnSpc>
                          <a:spcPct val="107000"/>
                        </a:lnSpc>
                        <a:spcBef>
                          <a:spcPts val="600"/>
                        </a:spcBef>
                        <a:spcAft>
                          <a:spcPts val="600"/>
                        </a:spcAft>
                      </a:pPr>
                      <a:r>
                        <a:rPr lang="fr-FR" sz="2800" b="1" kern="0" dirty="0">
                          <a:effectLst/>
                          <a:latin typeface="Arial" panose="020B0604020202020204" pitchFamily="34" charset="0"/>
                          <a:ea typeface="Times New Roman" panose="02020603050405020304" pitchFamily="18" charset="0"/>
                          <a:cs typeface="Times New Roman" panose="02020603050405020304" pitchFamily="18" charset="0"/>
                        </a:rPr>
                        <a:t>Niveau I :</a:t>
                      </a:r>
                      <a:r>
                        <a:rPr lang="fr-FR" sz="2800" kern="0" dirty="0">
                          <a:effectLst/>
                          <a:latin typeface="Arial" panose="020B0604020202020204" pitchFamily="34" charset="0"/>
                          <a:ea typeface="Times New Roman" panose="02020603050405020304" pitchFamily="18" charset="0"/>
                          <a:cs typeface="Times New Roman" panose="02020603050405020304" pitchFamily="18" charset="0"/>
                        </a:rPr>
                        <a:t> supprimer ou réduire le danger (ou le risque)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535626"/>
                  </a:ext>
                </a:extLst>
              </a:tr>
              <a:tr h="1084192">
                <a:tc>
                  <a:txBody>
                    <a:bodyPr/>
                    <a:lstStyle/>
                    <a:p>
                      <a:pPr algn="just">
                        <a:lnSpc>
                          <a:spcPct val="107000"/>
                        </a:lnSpc>
                        <a:spcBef>
                          <a:spcPts val="600"/>
                        </a:spcBef>
                        <a:spcAft>
                          <a:spcPts val="600"/>
                        </a:spcAft>
                      </a:pPr>
                      <a:r>
                        <a:rPr lang="fr-FR" sz="2800" b="1" kern="0" dirty="0">
                          <a:effectLst/>
                          <a:latin typeface="Arial" panose="020B0604020202020204" pitchFamily="34" charset="0"/>
                          <a:ea typeface="Times New Roman" panose="02020603050405020304" pitchFamily="18" charset="0"/>
                          <a:cs typeface="Times New Roman" panose="02020603050405020304" pitchFamily="18" charset="0"/>
                        </a:rPr>
                        <a:t>Niveau II :</a:t>
                      </a:r>
                      <a:r>
                        <a:rPr lang="fr-FR" sz="2800" kern="0" dirty="0">
                          <a:effectLst/>
                          <a:latin typeface="Arial" panose="020B0604020202020204" pitchFamily="34" charset="0"/>
                          <a:ea typeface="Times New Roman" panose="02020603050405020304" pitchFamily="18" charset="0"/>
                          <a:cs typeface="Times New Roman" panose="02020603050405020304" pitchFamily="18" charset="0"/>
                        </a:rPr>
                        <a:t> utiliser les Equipements de Protection (Collective ou Individuelle)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640872"/>
                  </a:ext>
                </a:extLst>
              </a:tr>
              <a:tr h="895879">
                <a:tc>
                  <a:txBody>
                    <a:bodyPr/>
                    <a:lstStyle/>
                    <a:p>
                      <a:pPr>
                        <a:lnSpc>
                          <a:spcPct val="107000"/>
                        </a:lnSpc>
                        <a:spcBef>
                          <a:spcPts val="600"/>
                        </a:spcBef>
                        <a:spcAft>
                          <a:spcPts val="600"/>
                        </a:spcAft>
                      </a:pPr>
                      <a:r>
                        <a:rPr lang="fr-FR" sz="2800" b="1" kern="0" dirty="0">
                          <a:effectLst/>
                          <a:latin typeface="Arial" panose="020B0604020202020204" pitchFamily="34" charset="0"/>
                          <a:ea typeface="Times New Roman" panose="02020603050405020304" pitchFamily="18" charset="0"/>
                          <a:cs typeface="Times New Roman" panose="02020603050405020304" pitchFamily="18" charset="0"/>
                        </a:rPr>
                        <a:t>Niveau III :</a:t>
                      </a:r>
                      <a:r>
                        <a:rPr lang="fr-FR" sz="2800" kern="0" dirty="0">
                          <a:effectLst/>
                          <a:latin typeface="Arial" panose="020B0604020202020204" pitchFamily="34" charset="0"/>
                          <a:ea typeface="Times New Roman" panose="02020603050405020304" pitchFamily="18" charset="0"/>
                          <a:cs typeface="Times New Roman" panose="02020603050405020304" pitchFamily="18" charset="0"/>
                        </a:rPr>
                        <a:t> former et informer</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623809"/>
                  </a:ext>
                </a:extLst>
              </a:tr>
            </a:tbl>
          </a:graphicData>
        </a:graphic>
      </p:graphicFrame>
      <p:sp>
        <p:nvSpPr>
          <p:cNvPr id="6" name="ZoneTexte 5">
            <a:extLst>
              <a:ext uri="{FF2B5EF4-FFF2-40B4-BE49-F238E27FC236}">
                <a16:creationId xmlns:a16="http://schemas.microsoft.com/office/drawing/2014/main" id="{609C6852-DF8B-1751-71DD-BAA2A08600D0}"/>
              </a:ext>
            </a:extLst>
          </p:cNvPr>
          <p:cNvSpPr txBox="1"/>
          <p:nvPr/>
        </p:nvSpPr>
        <p:spPr>
          <a:xfrm>
            <a:off x="834451" y="578159"/>
            <a:ext cx="10523097"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defRPr/>
            </a:pPr>
            <a:r>
              <a:rPr kumimoji="0" lang="fr-FR" altLang="fr-FR"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La prévention et la protection</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72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FDEBFFC1-8D33-CAAD-B774-A28A54DD7A1F}"/>
              </a:ext>
            </a:extLst>
          </p:cNvPr>
          <p:cNvGraphicFramePr>
            <a:graphicFrameLocks noGrp="1"/>
          </p:cNvGraphicFramePr>
          <p:nvPr>
            <p:extLst>
              <p:ext uri="{D42A27DB-BD31-4B8C-83A1-F6EECF244321}">
                <p14:modId xmlns:p14="http://schemas.microsoft.com/office/powerpoint/2010/main" val="3920340816"/>
              </p:ext>
            </p:extLst>
          </p:nvPr>
        </p:nvGraphicFramePr>
        <p:xfrm>
          <a:off x="311938" y="1394305"/>
          <a:ext cx="11568124" cy="3729052"/>
        </p:xfrm>
        <a:graphic>
          <a:graphicData uri="http://schemas.openxmlformats.org/drawingml/2006/table">
            <a:tbl>
              <a:tblPr firstRow="1" firstCol="1" bandRow="1"/>
              <a:tblGrid>
                <a:gridCol w="5398893">
                  <a:extLst>
                    <a:ext uri="{9D8B030D-6E8A-4147-A177-3AD203B41FA5}">
                      <a16:colId xmlns:a16="http://schemas.microsoft.com/office/drawing/2014/main" val="3257797734"/>
                    </a:ext>
                  </a:extLst>
                </a:gridCol>
                <a:gridCol w="6169231">
                  <a:extLst>
                    <a:ext uri="{9D8B030D-6E8A-4147-A177-3AD203B41FA5}">
                      <a16:colId xmlns:a16="http://schemas.microsoft.com/office/drawing/2014/main" val="529532059"/>
                    </a:ext>
                  </a:extLst>
                </a:gridCol>
              </a:tblGrid>
              <a:tr h="503427">
                <a:tc>
                  <a:txBody>
                    <a:bodyPr/>
                    <a:lstStyle/>
                    <a:p>
                      <a:pPr algn="ctr">
                        <a:lnSpc>
                          <a:spcPct val="107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Risque(s)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fr-FR"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Prévention(s)</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19607084"/>
                  </a:ext>
                </a:extLst>
              </a:tr>
              <a:tr h="713885">
                <a:tc>
                  <a:txBody>
                    <a:bodyPr/>
                    <a:lstStyle/>
                    <a:p>
                      <a:pPr>
                        <a:lnSpc>
                          <a:spcPct val="107000"/>
                        </a:lnSpc>
                        <a:spcAft>
                          <a:spcPts val="800"/>
                        </a:spcAft>
                      </a:pPr>
                      <a:r>
                        <a:rPr lang="fr-FR" sz="2400" kern="100">
                          <a:effectLst/>
                          <a:latin typeface="Arial" panose="020B0604020202020204" pitchFamily="34" charset="0"/>
                          <a:ea typeface="Calibri" panose="020F0502020204030204" pitchFamily="34" charset="0"/>
                          <a:cs typeface="Times New Roman" panose="02020603050405020304" pitchFamily="18" charset="0"/>
                        </a:rPr>
                        <a:t>Risque de trébuchement</a:t>
                      </a:r>
                      <a:endParaRPr lang="fr-FR"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928240"/>
                  </a:ext>
                </a:extLst>
              </a:tr>
              <a:tr h="870856">
                <a:tc>
                  <a:txBody>
                    <a:bodyPr/>
                    <a:lstStyle/>
                    <a:p>
                      <a:pPr>
                        <a:lnSpc>
                          <a:spcPct val="107000"/>
                        </a:lnSpc>
                        <a:spcAft>
                          <a:spcPts val="800"/>
                        </a:spcAft>
                      </a:pPr>
                      <a:r>
                        <a:rPr lang="fr-FR" sz="2400" kern="100" dirty="0">
                          <a:effectLst/>
                          <a:latin typeface="Arial" panose="020B0604020202020204" pitchFamily="34" charset="0"/>
                          <a:ea typeface="Calibri" panose="020F0502020204030204" pitchFamily="34" charset="0"/>
                          <a:cs typeface="Times New Roman" panose="02020603050405020304" pitchFamily="18" charset="0"/>
                        </a:rPr>
                        <a:t>Risque chute de produit de hauteur</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7625"/>
                  </a:ext>
                </a:extLst>
              </a:tr>
              <a:tr h="914400">
                <a:tc>
                  <a:txBody>
                    <a:bodyPr/>
                    <a:lstStyle/>
                    <a:p>
                      <a:pPr>
                        <a:lnSpc>
                          <a:spcPct val="107000"/>
                        </a:lnSpc>
                        <a:spcAft>
                          <a:spcPts val="800"/>
                        </a:spcAft>
                      </a:pPr>
                      <a:r>
                        <a:rPr lang="fr-FR" sz="2400" kern="100" dirty="0">
                          <a:effectLst/>
                          <a:latin typeface="Arial" panose="020B0604020202020204" pitchFamily="34" charset="0"/>
                          <a:ea typeface="Calibri" panose="020F0502020204030204" pitchFamily="34" charset="0"/>
                          <a:cs typeface="Times New Roman" panose="02020603050405020304" pitchFamily="18" charset="0"/>
                        </a:rPr>
                        <a:t>Risque lié à la charge</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010739"/>
                  </a:ext>
                </a:extLst>
              </a:tr>
              <a:tr h="726484">
                <a:tc>
                  <a:txBody>
                    <a:bodyPr/>
                    <a:lstStyle/>
                    <a:p>
                      <a:pPr>
                        <a:lnSpc>
                          <a:spcPct val="107000"/>
                        </a:lnSpc>
                        <a:spcAft>
                          <a:spcPts val="800"/>
                        </a:spcAft>
                      </a:pPr>
                      <a:r>
                        <a:rPr lang="fr-FR" sz="2400" kern="100" dirty="0">
                          <a:effectLst/>
                          <a:latin typeface="Arial" panose="020B0604020202020204" pitchFamily="34" charset="0"/>
                          <a:ea typeface="Calibri" panose="020F0502020204030204" pitchFamily="34" charset="0"/>
                          <a:cs typeface="Times New Roman" panose="02020603050405020304" pitchFamily="18" charset="0"/>
                        </a:rPr>
                        <a:t>Risques et nuisances liés au bruit</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413192"/>
                  </a:ext>
                </a:extLst>
              </a:tr>
            </a:tbl>
          </a:graphicData>
        </a:graphic>
      </p:graphicFrame>
      <p:sp>
        <p:nvSpPr>
          <p:cNvPr id="8" name="ZoneTexte 7">
            <a:extLst>
              <a:ext uri="{FF2B5EF4-FFF2-40B4-BE49-F238E27FC236}">
                <a16:creationId xmlns:a16="http://schemas.microsoft.com/office/drawing/2014/main" id="{C6D35B34-6E1A-1035-24C6-8DCD4934D933}"/>
              </a:ext>
            </a:extLst>
          </p:cNvPr>
          <p:cNvSpPr txBox="1"/>
          <p:nvPr/>
        </p:nvSpPr>
        <p:spPr>
          <a:xfrm>
            <a:off x="703822" y="605217"/>
            <a:ext cx="1117624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altLang="zh-CN" sz="2400" u="sng" dirty="0">
                <a:solidFill>
                  <a:prstClr val="black"/>
                </a:solidFill>
                <a:latin typeface="Arial" panose="020B0604020202020204" pitchFamily="34" charset="0"/>
                <a:ea typeface="Calibri" panose="020F0502020204030204" pitchFamily="34" charset="0"/>
                <a:cs typeface="Arial" panose="020B0604020202020204" pitchFamily="34" charset="0"/>
              </a:rPr>
              <a:t>Pour chacun des risques, trouvez une solution </a:t>
            </a:r>
            <a:r>
              <a:rPr kumimoji="0" lang="fr-FR" altLang="zh-CN"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fr-FR" altLang="zh-CN" sz="24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7" name="ZoneTexte 6">
            <a:extLst>
              <a:ext uri="{FF2B5EF4-FFF2-40B4-BE49-F238E27FC236}">
                <a16:creationId xmlns:a16="http://schemas.microsoft.com/office/drawing/2014/main" id="{F683AF39-5A07-0FC3-D406-9D8A5295C610}"/>
              </a:ext>
            </a:extLst>
          </p:cNvPr>
          <p:cNvSpPr txBox="1"/>
          <p:nvPr/>
        </p:nvSpPr>
        <p:spPr>
          <a:xfrm>
            <a:off x="5784062" y="2025779"/>
            <a:ext cx="6096000" cy="46762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623"/>
                </a:solidFill>
                <a:effectLst/>
                <a:uLnTx/>
                <a:uFillTx/>
                <a:latin typeface="Arial" panose="020B0604020202020204" pitchFamily="34" charset="0"/>
                <a:ea typeface="Calibri" panose="020F0502020204030204" pitchFamily="34" charset="0"/>
                <a:cs typeface="Times New Roman" panose="02020603050405020304" pitchFamily="18" charset="0"/>
              </a:rPr>
              <a:t>Dégager les zones, ranger</a:t>
            </a:r>
            <a:endPar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C4DAFEFA-E85A-E3AE-0B58-F8987962B8E4}"/>
              </a:ext>
            </a:extLst>
          </p:cNvPr>
          <p:cNvSpPr txBox="1"/>
          <p:nvPr/>
        </p:nvSpPr>
        <p:spPr>
          <a:xfrm>
            <a:off x="5784062" y="2692827"/>
            <a:ext cx="5958233" cy="86280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623"/>
                </a:solidFill>
                <a:effectLst/>
                <a:uLnTx/>
                <a:uFillTx/>
                <a:latin typeface="Arial" panose="020B0604020202020204" pitchFamily="34" charset="0"/>
                <a:ea typeface="Calibri" panose="020F0502020204030204" pitchFamily="34" charset="0"/>
                <a:cs typeface="Times New Roman" panose="02020603050405020304" pitchFamily="18" charset="0"/>
              </a:rPr>
              <a:t>Grille de protection, filmage des palettes, ....</a:t>
            </a:r>
            <a:endPar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D0A7002A-939E-3A57-D933-7C6DBDC31E8C}"/>
              </a:ext>
            </a:extLst>
          </p:cNvPr>
          <p:cNvSpPr txBox="1"/>
          <p:nvPr/>
        </p:nvSpPr>
        <p:spPr>
          <a:xfrm>
            <a:off x="5749620" y="3512669"/>
            <a:ext cx="6027116" cy="86280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623"/>
                </a:solidFill>
                <a:effectLst/>
                <a:uLnTx/>
                <a:uFillTx/>
                <a:latin typeface="Arial" panose="020B0604020202020204" pitchFamily="34" charset="0"/>
                <a:ea typeface="Calibri" panose="020F0502020204030204" pitchFamily="34" charset="0"/>
                <a:cs typeface="Times New Roman" panose="02020603050405020304" pitchFamily="18" charset="0"/>
              </a:rPr>
              <a:t>Utilisation des engins de manutention mis à votre disposition, formation ....</a:t>
            </a:r>
            <a:endPar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A1C0D21A-DA24-20C6-ACF7-A0F6F51CB0EC}"/>
              </a:ext>
            </a:extLst>
          </p:cNvPr>
          <p:cNvSpPr txBox="1"/>
          <p:nvPr/>
        </p:nvSpPr>
        <p:spPr>
          <a:xfrm>
            <a:off x="5784062" y="4515598"/>
            <a:ext cx="6096000" cy="46762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623"/>
                </a:solidFill>
                <a:effectLst/>
                <a:uLnTx/>
                <a:uFillTx/>
                <a:latin typeface="Arial" panose="020B0604020202020204" pitchFamily="34" charset="0"/>
                <a:ea typeface="Calibri" panose="020F0502020204030204" pitchFamily="34" charset="0"/>
                <a:cs typeface="Times New Roman" panose="02020603050405020304" pitchFamily="18" charset="0"/>
              </a:rPr>
              <a:t>Casque (EPI)</a:t>
            </a:r>
            <a:endPar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35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FBFE15-9458-4E10-4723-4D43FA068E67}"/>
              </a:ext>
            </a:extLst>
          </p:cNvPr>
          <p:cNvSpPr>
            <a:spLocks noChangeArrowheads="1"/>
          </p:cNvSpPr>
          <p:nvPr/>
        </p:nvSpPr>
        <p:spPr bwMode="auto">
          <a:xfrm>
            <a:off x="567781" y="312923"/>
            <a:ext cx="111017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Dans la situation précédente, quels sont les préventions que vous pouvez mettre en place ?</a:t>
            </a:r>
            <a:endParaRPr kumimoji="0" lang="fr-FR" altLang="fr-FR" sz="2400" b="0"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leau 5">
            <a:extLst>
              <a:ext uri="{FF2B5EF4-FFF2-40B4-BE49-F238E27FC236}">
                <a16:creationId xmlns:a16="http://schemas.microsoft.com/office/drawing/2014/main" id="{0D33C32D-DCB3-2313-67B6-D0E1F88D4ADF}"/>
              </a:ext>
            </a:extLst>
          </p:cNvPr>
          <p:cNvGraphicFramePr>
            <a:graphicFrameLocks noGrp="1"/>
          </p:cNvGraphicFramePr>
          <p:nvPr>
            <p:extLst>
              <p:ext uri="{D42A27DB-BD31-4B8C-83A1-F6EECF244321}">
                <p14:modId xmlns:p14="http://schemas.microsoft.com/office/powerpoint/2010/main" val="391500795"/>
              </p:ext>
            </p:extLst>
          </p:nvPr>
        </p:nvGraphicFramePr>
        <p:xfrm>
          <a:off x="567780" y="1524001"/>
          <a:ext cx="11101706" cy="4383313"/>
        </p:xfrm>
        <a:graphic>
          <a:graphicData uri="http://schemas.openxmlformats.org/drawingml/2006/table">
            <a:tbl>
              <a:tblPr firstRow="1" bandRow="1">
                <a:tableStyleId>{5C22544A-7EE6-4342-B048-85BDC9FD1C3A}</a:tableStyleId>
              </a:tblPr>
              <a:tblGrid>
                <a:gridCol w="4802506">
                  <a:extLst>
                    <a:ext uri="{9D8B030D-6E8A-4147-A177-3AD203B41FA5}">
                      <a16:colId xmlns:a16="http://schemas.microsoft.com/office/drawing/2014/main" val="887458971"/>
                    </a:ext>
                  </a:extLst>
                </a:gridCol>
                <a:gridCol w="6299200">
                  <a:extLst>
                    <a:ext uri="{9D8B030D-6E8A-4147-A177-3AD203B41FA5}">
                      <a16:colId xmlns:a16="http://schemas.microsoft.com/office/drawing/2014/main" val="1329547160"/>
                    </a:ext>
                  </a:extLst>
                </a:gridCol>
              </a:tblGrid>
              <a:tr h="438331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0745590"/>
                  </a:ext>
                </a:extLst>
              </a:tr>
            </a:tbl>
          </a:graphicData>
        </a:graphic>
      </p:graphicFrame>
      <p:sp>
        <p:nvSpPr>
          <p:cNvPr id="7" name="ZoneTexte 6">
            <a:extLst>
              <a:ext uri="{FF2B5EF4-FFF2-40B4-BE49-F238E27FC236}">
                <a16:creationId xmlns:a16="http://schemas.microsoft.com/office/drawing/2014/main" id="{FBC03BC2-71FE-B15D-CB1B-F148A79A6054}"/>
              </a:ext>
            </a:extLst>
          </p:cNvPr>
          <p:cNvSpPr txBox="1"/>
          <p:nvPr/>
        </p:nvSpPr>
        <p:spPr>
          <a:xfrm>
            <a:off x="567780" y="6287395"/>
            <a:ext cx="11101706" cy="467629"/>
          </a:xfrm>
          <a:prstGeom prst="rect">
            <a:avLst/>
          </a:prstGeom>
          <a:noFill/>
        </p:spPr>
        <p:txBody>
          <a:bodyPr wrap="square">
            <a:spAutoFit/>
          </a:bodyPr>
          <a:lstStyle/>
          <a:p>
            <a:pPr algn="just">
              <a:lnSpc>
                <a:spcPct val="107000"/>
              </a:lnSpc>
              <a:spcAft>
                <a:spcPts val="800"/>
              </a:spcAft>
            </a:pPr>
            <a:r>
              <a:rPr lang="fr-FR" sz="2400" kern="100" dirty="0" err="1">
                <a:effectLst/>
                <a:latin typeface="Arial" panose="020B0604020202020204" pitchFamily="34" charset="0"/>
                <a:ea typeface="Calibri" panose="020F0502020204030204" pitchFamily="34" charset="0"/>
                <a:cs typeface="Times New Roman" panose="02020603050405020304" pitchFamily="18" charset="0"/>
              </a:rPr>
              <a:t>Pass</a:t>
            </a:r>
            <a:r>
              <a:rPr lang="fr-FR" sz="2400" kern="100" dirty="0">
                <a:effectLst/>
                <a:latin typeface="Arial" panose="020B0604020202020204" pitchFamily="34" charset="0"/>
                <a:ea typeface="Calibri" panose="020F0502020204030204" pitchFamily="34" charset="0"/>
                <a:cs typeface="Times New Roman" panose="02020603050405020304" pitchFamily="18" charset="0"/>
              </a:rPr>
              <a:t>’ Prévention : quiz</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3CCA202D-1398-065A-0DF7-CB6F0291A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795" y="1669813"/>
            <a:ext cx="3068548" cy="4091687"/>
          </a:xfrm>
          <a:prstGeom prst="rect">
            <a:avLst/>
          </a:prstGeom>
          <a:ln>
            <a:solidFill>
              <a:schemeClr val="tx1"/>
            </a:solidFill>
          </a:ln>
        </p:spPr>
      </p:pic>
    </p:spTree>
    <p:extLst>
      <p:ext uri="{BB962C8B-B14F-4D97-AF65-F5344CB8AC3E}">
        <p14:creationId xmlns:p14="http://schemas.microsoft.com/office/powerpoint/2010/main" val="313007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756689-C7B8-E544-4E09-CAB7978198D7}"/>
              </a:ext>
            </a:extLst>
          </p:cNvPr>
          <p:cNvSpPr>
            <a:spLocks noGrp="1"/>
          </p:cNvSpPr>
          <p:nvPr>
            <p:ph type="title"/>
          </p:nvPr>
        </p:nvSpPr>
        <p:spPr>
          <a:xfrm>
            <a:off x="838200" y="365126"/>
            <a:ext cx="10515600" cy="702350"/>
          </a:xfrm>
          <a:ln>
            <a:noFill/>
          </a:ln>
        </p:spPr>
        <p:txBody>
          <a:bodyPr>
            <a:normAutofit/>
          </a:bodyPr>
          <a:lstStyle/>
          <a:p>
            <a:pPr marL="514350" indent="-514350">
              <a:buFont typeface="+mj-lt"/>
              <a:buAutoNum type="arabicPeriod"/>
            </a:pPr>
            <a:r>
              <a:rPr lang="fr-FR" sz="2800" b="1" u="sng" dirty="0">
                <a:latin typeface="Arial" panose="020B0604020202020204" pitchFamily="34" charset="0"/>
                <a:cs typeface="Arial" panose="020B0604020202020204" pitchFamily="34" charset="0"/>
              </a:rPr>
              <a:t>Les risques</a:t>
            </a:r>
          </a:p>
        </p:txBody>
      </p:sp>
      <p:sp>
        <p:nvSpPr>
          <p:cNvPr id="9" name="ZoneTexte 8">
            <a:extLst>
              <a:ext uri="{FF2B5EF4-FFF2-40B4-BE49-F238E27FC236}">
                <a16:creationId xmlns:a16="http://schemas.microsoft.com/office/drawing/2014/main" id="{6ECEDDEE-209F-1912-4D88-00A7089586EF}"/>
              </a:ext>
            </a:extLst>
          </p:cNvPr>
          <p:cNvSpPr txBox="1"/>
          <p:nvPr/>
        </p:nvSpPr>
        <p:spPr>
          <a:xfrm>
            <a:off x="6017988" y="1965189"/>
            <a:ext cx="5577114" cy="4197624"/>
          </a:xfrm>
          <a:prstGeom prst="rect">
            <a:avLst/>
          </a:prstGeom>
          <a:noFill/>
        </p:spPr>
        <p:txBody>
          <a:bodyPr wrap="square">
            <a:spAutoFit/>
          </a:bodyPr>
          <a:lstStyle/>
          <a:p>
            <a:pPr algn="just">
              <a:lnSpc>
                <a:spcPct val="150000"/>
              </a:lnSpc>
              <a:spcAft>
                <a:spcPts val="800"/>
              </a:spcAft>
            </a:pPr>
            <a:r>
              <a:rPr lang="fr-FR" sz="2000" kern="100" dirty="0">
                <a:effectLst/>
                <a:latin typeface="Arial" panose="020B0604020202020204" pitchFamily="34" charset="0"/>
                <a:ea typeface="Calibri" panose="020F0502020204030204" pitchFamily="34" charset="0"/>
                <a:cs typeface="Times New Roman" panose="02020603050405020304" pitchFamily="18" charset="0"/>
              </a:rPr>
              <a:t>Exercice de logistique avec une préparation de commande simplifiée et remise en main propre du colis au client. Les élèves (binôme) devront réaliser un circuit à travers le lycée, rencontrer différents interlocuteurs et pratiquer différentes activités (monter et descendre des escaliers – traverser différents, utilisation de lunette pour effet d’alcool) tout en portant une charge d’environ 7kg. (Circuit de 15mn)</a:t>
            </a:r>
            <a:endParaRPr lang="fr-F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Ellipse 9">
            <a:extLst>
              <a:ext uri="{FF2B5EF4-FFF2-40B4-BE49-F238E27FC236}">
                <a16:creationId xmlns:a16="http://schemas.microsoft.com/office/drawing/2014/main" id="{090C169D-C29A-59A6-9FFB-045A26FB7703}"/>
              </a:ext>
            </a:extLst>
          </p:cNvPr>
          <p:cNvSpPr/>
          <p:nvPr/>
        </p:nvSpPr>
        <p:spPr>
          <a:xfrm>
            <a:off x="791029" y="2409372"/>
            <a:ext cx="769258" cy="59508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t>
            </a:r>
          </a:p>
        </p:txBody>
      </p:sp>
      <p:sp>
        <p:nvSpPr>
          <p:cNvPr id="11" name="Ellipse 10">
            <a:extLst>
              <a:ext uri="{FF2B5EF4-FFF2-40B4-BE49-F238E27FC236}">
                <a16:creationId xmlns:a16="http://schemas.microsoft.com/office/drawing/2014/main" id="{65B0F0F9-2DEB-2FE0-6D5B-9C0B8CCE2D1A}"/>
              </a:ext>
            </a:extLst>
          </p:cNvPr>
          <p:cNvSpPr/>
          <p:nvPr/>
        </p:nvSpPr>
        <p:spPr>
          <a:xfrm>
            <a:off x="2616199" y="1618344"/>
            <a:ext cx="769258" cy="59508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a:t>
            </a:r>
          </a:p>
        </p:txBody>
      </p:sp>
      <p:sp>
        <p:nvSpPr>
          <p:cNvPr id="12" name="Croix 11">
            <a:extLst>
              <a:ext uri="{FF2B5EF4-FFF2-40B4-BE49-F238E27FC236}">
                <a16:creationId xmlns:a16="http://schemas.microsoft.com/office/drawing/2014/main" id="{C412C3C2-C1AD-4278-2CBD-2C5F4A1FFD75}"/>
              </a:ext>
            </a:extLst>
          </p:cNvPr>
          <p:cNvSpPr/>
          <p:nvPr/>
        </p:nvSpPr>
        <p:spPr>
          <a:xfrm rot="2282753">
            <a:off x="3947969" y="4572070"/>
            <a:ext cx="609600" cy="595086"/>
          </a:xfrm>
          <a:prstGeom prst="plus">
            <a:avLst>
              <a:gd name="adj" fmla="val 420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 en arc 15">
            <a:extLst>
              <a:ext uri="{FF2B5EF4-FFF2-40B4-BE49-F238E27FC236}">
                <a16:creationId xmlns:a16="http://schemas.microsoft.com/office/drawing/2014/main" id="{3C0B9AC4-CDBF-38E5-6999-17F624F7108C}"/>
              </a:ext>
            </a:extLst>
          </p:cNvPr>
          <p:cNvCxnSpPr>
            <a:cxnSpLocks/>
            <a:endCxn id="12" idx="0"/>
          </p:cNvCxnSpPr>
          <p:nvPr/>
        </p:nvCxnSpPr>
        <p:spPr>
          <a:xfrm>
            <a:off x="1560287" y="2757714"/>
            <a:ext cx="2875855" cy="1877579"/>
          </a:xfrm>
          <a:prstGeom prst="curved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eur : en arc 20">
            <a:extLst>
              <a:ext uri="{FF2B5EF4-FFF2-40B4-BE49-F238E27FC236}">
                <a16:creationId xmlns:a16="http://schemas.microsoft.com/office/drawing/2014/main" id="{C9CBB6CD-D738-F925-D5AD-D96B0843AB9C}"/>
              </a:ext>
            </a:extLst>
          </p:cNvPr>
          <p:cNvCxnSpPr>
            <a:cxnSpLocks/>
            <a:stCxn id="11" idx="2"/>
            <a:endCxn id="10" idx="0"/>
          </p:cNvCxnSpPr>
          <p:nvPr/>
        </p:nvCxnSpPr>
        <p:spPr>
          <a:xfrm rot="10800000" flipV="1">
            <a:off x="1175659" y="1915886"/>
            <a:ext cx="1440541" cy="493485"/>
          </a:xfrm>
          <a:prstGeom prst="curved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onnecteur : en arc 24">
            <a:extLst>
              <a:ext uri="{FF2B5EF4-FFF2-40B4-BE49-F238E27FC236}">
                <a16:creationId xmlns:a16="http://schemas.microsoft.com/office/drawing/2014/main" id="{675D4344-3948-8C33-44F5-3EEAFEFF556A}"/>
              </a:ext>
            </a:extLst>
          </p:cNvPr>
          <p:cNvCxnSpPr>
            <a:cxnSpLocks/>
            <a:stCxn id="12" idx="2"/>
            <a:endCxn id="33" idx="5"/>
          </p:cNvCxnSpPr>
          <p:nvPr/>
        </p:nvCxnSpPr>
        <p:spPr>
          <a:xfrm rot="5400000" flipH="1">
            <a:off x="2682294" y="3716832"/>
            <a:ext cx="829537" cy="1944666"/>
          </a:xfrm>
          <a:prstGeom prst="curvedConnector3">
            <a:avLst>
              <a:gd name="adj1" fmla="val -35179"/>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CF816725-8467-47D1-0D10-94D02CBA7C09}"/>
              </a:ext>
            </a:extLst>
          </p:cNvPr>
          <p:cNvSpPr/>
          <p:nvPr/>
        </p:nvSpPr>
        <p:spPr>
          <a:xfrm>
            <a:off x="1468127" y="3766458"/>
            <a:ext cx="769258" cy="59508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a:t>
            </a:r>
          </a:p>
        </p:txBody>
      </p:sp>
      <p:cxnSp>
        <p:nvCxnSpPr>
          <p:cNvPr id="35" name="Connecteur : en arc 34">
            <a:extLst>
              <a:ext uri="{FF2B5EF4-FFF2-40B4-BE49-F238E27FC236}">
                <a16:creationId xmlns:a16="http://schemas.microsoft.com/office/drawing/2014/main" id="{8E87A53D-CA77-F4FF-DB2A-39237530FABA}"/>
              </a:ext>
            </a:extLst>
          </p:cNvPr>
          <p:cNvCxnSpPr>
            <a:cxnSpLocks/>
            <a:stCxn id="33" idx="0"/>
          </p:cNvCxnSpPr>
          <p:nvPr/>
        </p:nvCxnSpPr>
        <p:spPr>
          <a:xfrm rot="5400000" flipH="1" flipV="1">
            <a:off x="1527071" y="2503667"/>
            <a:ext cx="1588476" cy="937106"/>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6FA97F4-B21E-2CB8-45E5-A981EE83DD55}"/>
              </a:ext>
            </a:extLst>
          </p:cNvPr>
          <p:cNvSpPr txBox="1"/>
          <p:nvPr/>
        </p:nvSpPr>
        <p:spPr>
          <a:xfrm>
            <a:off x="6017988" y="1387511"/>
            <a:ext cx="6096000" cy="461665"/>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Koh Lanta Logistique</a:t>
            </a:r>
          </a:p>
        </p:txBody>
      </p:sp>
      <p:pic>
        <p:nvPicPr>
          <p:cNvPr id="5" name="Image 4">
            <a:extLst>
              <a:ext uri="{FF2B5EF4-FFF2-40B4-BE49-F238E27FC236}">
                <a16:creationId xmlns:a16="http://schemas.microsoft.com/office/drawing/2014/main" id="{90A6F489-68ED-19C3-7D4A-C191435A3EAE}"/>
              </a:ext>
            </a:extLst>
          </p:cNvPr>
          <p:cNvPicPr>
            <a:picLocks noChangeAspect="1"/>
          </p:cNvPicPr>
          <p:nvPr/>
        </p:nvPicPr>
        <p:blipFill>
          <a:blip r:embed="rId2"/>
          <a:stretch>
            <a:fillRect/>
          </a:stretch>
        </p:blipFill>
        <p:spPr>
          <a:xfrm>
            <a:off x="3603828" y="5179577"/>
            <a:ext cx="1944667" cy="1368530"/>
          </a:xfrm>
          <a:prstGeom prst="rect">
            <a:avLst/>
          </a:prstGeom>
          <a:ln>
            <a:solidFill>
              <a:schemeClr val="tx1"/>
            </a:solidFill>
          </a:ln>
        </p:spPr>
      </p:pic>
      <p:pic>
        <p:nvPicPr>
          <p:cNvPr id="7" name="Image 6">
            <a:extLst>
              <a:ext uri="{FF2B5EF4-FFF2-40B4-BE49-F238E27FC236}">
                <a16:creationId xmlns:a16="http://schemas.microsoft.com/office/drawing/2014/main" id="{98618D56-5B9E-9DFB-3BA2-B2A77A7D5EDF}"/>
              </a:ext>
            </a:extLst>
          </p:cNvPr>
          <p:cNvPicPr>
            <a:picLocks noChangeAspect="1"/>
          </p:cNvPicPr>
          <p:nvPr/>
        </p:nvPicPr>
        <p:blipFill>
          <a:blip r:embed="rId3"/>
          <a:stretch>
            <a:fillRect/>
          </a:stretch>
        </p:blipFill>
        <p:spPr>
          <a:xfrm>
            <a:off x="433566" y="4466842"/>
            <a:ext cx="1408942" cy="2149773"/>
          </a:xfrm>
          <a:prstGeom prst="rect">
            <a:avLst/>
          </a:prstGeom>
        </p:spPr>
      </p:pic>
    </p:spTree>
    <p:extLst>
      <p:ext uri="{BB962C8B-B14F-4D97-AF65-F5344CB8AC3E}">
        <p14:creationId xmlns:p14="http://schemas.microsoft.com/office/powerpoint/2010/main" val="31798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1699157-2C59-CAD6-AA8F-00AF7B6E3FDD}"/>
              </a:ext>
            </a:extLst>
          </p:cNvPr>
          <p:cNvGraphicFramePr>
            <a:graphicFrameLocks noGrp="1"/>
          </p:cNvGraphicFramePr>
          <p:nvPr>
            <p:ph idx="1"/>
            <p:extLst>
              <p:ext uri="{D42A27DB-BD31-4B8C-83A1-F6EECF244321}">
                <p14:modId xmlns:p14="http://schemas.microsoft.com/office/powerpoint/2010/main" val="2472615157"/>
              </p:ext>
            </p:extLst>
          </p:nvPr>
        </p:nvGraphicFramePr>
        <p:xfrm>
          <a:off x="1204685" y="1757057"/>
          <a:ext cx="9871438" cy="4580232"/>
        </p:xfrm>
        <a:graphic>
          <a:graphicData uri="http://schemas.openxmlformats.org/drawingml/2006/table">
            <a:tbl>
              <a:tblPr firstRow="1" firstCol="1" bandRow="1"/>
              <a:tblGrid>
                <a:gridCol w="4935719">
                  <a:extLst>
                    <a:ext uri="{9D8B030D-6E8A-4147-A177-3AD203B41FA5}">
                      <a16:colId xmlns:a16="http://schemas.microsoft.com/office/drawing/2014/main" val="717134274"/>
                    </a:ext>
                  </a:extLst>
                </a:gridCol>
                <a:gridCol w="4935719">
                  <a:extLst>
                    <a:ext uri="{9D8B030D-6E8A-4147-A177-3AD203B41FA5}">
                      <a16:colId xmlns:a16="http://schemas.microsoft.com/office/drawing/2014/main" val="3195586127"/>
                    </a:ext>
                  </a:extLst>
                </a:gridCol>
              </a:tblGrid>
              <a:tr h="942111">
                <a:tc>
                  <a:txBody>
                    <a:bodyPr/>
                    <a:lstStyle/>
                    <a:p>
                      <a:pPr algn="ctr">
                        <a:lnSpc>
                          <a:spcPct val="107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difficultés</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risques rencontrés</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3129979"/>
                  </a:ext>
                </a:extLst>
              </a:tr>
              <a:tr h="3638121">
                <a:tc>
                  <a:txBody>
                    <a:bodyPr/>
                    <a:lstStyle/>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400" kern="100" dirty="0">
                          <a:solidFill>
                            <a:srgbClr val="385723"/>
                          </a:solidFill>
                          <a:effectLst/>
                          <a:latin typeface="Arial" panose="020B0604020202020204" pitchFamily="34" charset="0"/>
                          <a:ea typeface="Calibri" panose="020F0502020204030204" pitchFamily="34" charset="0"/>
                          <a:cs typeface="Arial" panose="020B0604020202020204" pitchFamily="34" charset="0"/>
                        </a:rPr>
                        <a:t> </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fr-FR" sz="2400" i="1" kern="100" dirty="0">
                          <a:effectLst/>
                          <a:latin typeface="Arial" panose="020B0604020202020204" pitchFamily="34" charset="0"/>
                          <a:ea typeface="Calibri" panose="020F0502020204030204" pitchFamily="34" charset="0"/>
                          <a:cs typeface="Arial" panose="020B0604020202020204" pitchFamily="34" charset="0"/>
                        </a:rPr>
                        <a:t> </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218871"/>
                  </a:ext>
                </a:extLst>
              </a:tr>
            </a:tbl>
          </a:graphicData>
        </a:graphic>
      </p:graphicFrame>
      <p:sp>
        <p:nvSpPr>
          <p:cNvPr id="5" name="Rectangle 1">
            <a:extLst>
              <a:ext uri="{FF2B5EF4-FFF2-40B4-BE49-F238E27FC236}">
                <a16:creationId xmlns:a16="http://schemas.microsoft.com/office/drawing/2014/main" id="{72C7CF18-28C0-75A2-BCD9-A67E5EC6B719}"/>
              </a:ext>
            </a:extLst>
          </p:cNvPr>
          <p:cNvSpPr>
            <a:spLocks noChangeArrowheads="1"/>
          </p:cNvSpPr>
          <p:nvPr/>
        </p:nvSpPr>
        <p:spPr bwMode="auto">
          <a:xfrm>
            <a:off x="1217477" y="520711"/>
            <a:ext cx="9769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24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Indiquez les difficultés et les risques que vous avez rencontrés</a:t>
            </a:r>
            <a:r>
              <a:rPr lang="fr-FR" altLang="fr-FR" sz="2400" u="sng" dirty="0">
                <a:latin typeface="Arial" panose="020B0604020202020204" pitchFamily="34" charset="0"/>
                <a:ea typeface="Calibri" panose="020F0502020204030204" pitchFamily="34" charset="0"/>
                <a:cs typeface="Arial" panose="020B0604020202020204" pitchFamily="34" charset="0"/>
              </a:rPr>
              <a:t> lors du parcours.</a:t>
            </a:r>
            <a:endPar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B6B9A43-DFA1-505E-6E53-42EF763F474B}"/>
              </a:ext>
            </a:extLst>
          </p:cNvPr>
          <p:cNvSpPr txBox="1"/>
          <p:nvPr/>
        </p:nvSpPr>
        <p:spPr>
          <a:xfrm>
            <a:off x="1569265" y="3051984"/>
            <a:ext cx="4064000" cy="244983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Carton trop lourd</a:t>
            </a:r>
            <a:endPar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Fatigue</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2400" kern="100" dirty="0">
              <a:solidFill>
                <a:srgbClr val="385723"/>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Stress</a:t>
            </a:r>
            <a:endPar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274A740A-D73F-C843-79E5-41DC97FA2032}"/>
              </a:ext>
            </a:extLst>
          </p:cNvPr>
          <p:cNvSpPr txBox="1"/>
          <p:nvPr/>
        </p:nvSpPr>
        <p:spPr>
          <a:xfrm>
            <a:off x="6794408" y="3051985"/>
            <a:ext cx="3802743" cy="284501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Risques de chutes</a:t>
            </a:r>
            <a:endPar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srgbClr val="385723"/>
                </a:solidFill>
                <a:effectLst/>
                <a:uLnTx/>
                <a:uFillTx/>
                <a:latin typeface="Arial" panose="020B0604020202020204" pitchFamily="34" charset="0"/>
                <a:ea typeface="Calibri" panose="020F0502020204030204" pitchFamily="34" charset="0"/>
                <a:cs typeface="Arial" panose="020B0604020202020204" pitchFamily="34" charset="0"/>
              </a:rPr>
              <a:t>Risques psychosociaux</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fr-FR" sz="2400" kern="100" dirty="0">
              <a:solidFill>
                <a:srgbClr val="385723"/>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fr-FR" sz="2400" kern="100"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Risques liés à la charge physique de travail</a:t>
            </a:r>
            <a:endParaRPr kumimoji="0" lang="fr-FR" sz="2400" b="0" i="0" u="none" strike="noStrike" kern="100" cap="none" spc="0" normalizeH="0" baseline="0" noProof="0" dirty="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32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ED7D7-C3E2-515D-BAA5-59D9F91763E7}"/>
              </a:ext>
            </a:extLst>
          </p:cNvPr>
          <p:cNvSpPr>
            <a:spLocks noGrp="1"/>
          </p:cNvSpPr>
          <p:nvPr>
            <p:ph type="title"/>
          </p:nvPr>
        </p:nvSpPr>
        <p:spPr>
          <a:xfrm>
            <a:off x="838200" y="278041"/>
            <a:ext cx="10515600" cy="694418"/>
          </a:xfrm>
        </p:spPr>
        <p:txBody>
          <a:bodyPr>
            <a:normAutofit/>
          </a:bodyPr>
          <a:lstStyle/>
          <a:p>
            <a:pPr marL="457200" indent="-457200">
              <a:buFont typeface="+mj-lt"/>
              <a:buAutoNum type="arabicPeriod" startAt="2"/>
            </a:pPr>
            <a:r>
              <a:rPr lang="fr-FR" sz="2800" b="1" dirty="0">
                <a:latin typeface="Arial" panose="020B0604020202020204" pitchFamily="34" charset="0"/>
                <a:cs typeface="Arial" panose="020B0604020202020204" pitchFamily="34" charset="0"/>
              </a:rPr>
              <a:t> </a:t>
            </a:r>
            <a:r>
              <a:rPr lang="fr-FR" sz="2800" b="1" u="sng" dirty="0">
                <a:latin typeface="Arial" panose="020B0604020202020204" pitchFamily="34" charset="0"/>
                <a:cs typeface="Arial" panose="020B0604020202020204" pitchFamily="34" charset="0"/>
              </a:rPr>
              <a:t>Analyse des risques</a:t>
            </a:r>
          </a:p>
        </p:txBody>
      </p:sp>
      <p:pic>
        <p:nvPicPr>
          <p:cNvPr id="4" name="Image 3">
            <a:extLst>
              <a:ext uri="{FF2B5EF4-FFF2-40B4-BE49-F238E27FC236}">
                <a16:creationId xmlns:a16="http://schemas.microsoft.com/office/drawing/2014/main" id="{4C009B64-D25B-DD02-52E4-32353FFCEA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1972" y="884118"/>
            <a:ext cx="5921828" cy="5684955"/>
          </a:xfrm>
          <a:prstGeom prst="rect">
            <a:avLst/>
          </a:prstGeom>
          <a:noFill/>
          <a:ln>
            <a:solidFill>
              <a:sysClr val="windowText" lastClr="000000"/>
            </a:solidFill>
          </a:ln>
        </p:spPr>
      </p:pic>
      <p:sp>
        <p:nvSpPr>
          <p:cNvPr id="5" name="ZoneTexte 4">
            <a:extLst>
              <a:ext uri="{FF2B5EF4-FFF2-40B4-BE49-F238E27FC236}">
                <a16:creationId xmlns:a16="http://schemas.microsoft.com/office/drawing/2014/main" id="{508CCC55-C395-2BB3-8FCC-CC2536FA7959}"/>
              </a:ext>
            </a:extLst>
          </p:cNvPr>
          <p:cNvSpPr txBox="1"/>
          <p:nvPr/>
        </p:nvSpPr>
        <p:spPr>
          <a:xfrm>
            <a:off x="551544" y="1898133"/>
            <a:ext cx="4484914" cy="3347840"/>
          </a:xfrm>
          <a:prstGeom prst="rect">
            <a:avLst/>
          </a:prstGeom>
          <a:noFill/>
        </p:spPr>
        <p:txBody>
          <a:bodyPr wrap="square">
            <a:spAutoFit/>
          </a:bodyPr>
          <a:lstStyle/>
          <a:p>
            <a:pPr algn="just">
              <a:lnSpc>
                <a:spcPct val="150000"/>
              </a:lnSpc>
            </a:pPr>
            <a:r>
              <a:rPr lang="fr-FR" sz="2400" dirty="0">
                <a:latin typeface="Arial" panose="020B0604020202020204" pitchFamily="34" charset="0"/>
                <a:cs typeface="Arial" panose="020B0604020202020204" pitchFamily="34" charset="0"/>
              </a:rPr>
              <a:t>L’INRS (Institut national de recherche et de sécurité pour la prévention des accidents du travail et des maladies professionnelles) a répertorié </a:t>
            </a:r>
            <a:r>
              <a:rPr lang="fr-FR" sz="2400" b="1" dirty="0">
                <a:latin typeface="Arial" panose="020B0604020202020204" pitchFamily="34" charset="0"/>
                <a:cs typeface="Arial" panose="020B0604020202020204" pitchFamily="34" charset="0"/>
              </a:rPr>
              <a:t>19 risques </a:t>
            </a:r>
            <a:r>
              <a:rPr lang="fr-FR" sz="2400" dirty="0">
                <a:latin typeface="Arial" panose="020B0604020202020204" pitchFamily="34" charset="0"/>
                <a:cs typeface="Arial" panose="020B0604020202020204" pitchFamily="34" charset="0"/>
              </a:rPr>
              <a:t>liés au travail.</a:t>
            </a:r>
          </a:p>
        </p:txBody>
      </p:sp>
    </p:spTree>
    <p:extLst>
      <p:ext uri="{BB962C8B-B14F-4D97-AF65-F5344CB8AC3E}">
        <p14:creationId xmlns:p14="http://schemas.microsoft.com/office/powerpoint/2010/main" val="394254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50E84C7-FA8D-1B4D-6657-79BD130CE193}"/>
              </a:ext>
            </a:extLst>
          </p:cNvPr>
          <p:cNvSpPr txBox="1"/>
          <p:nvPr/>
        </p:nvSpPr>
        <p:spPr>
          <a:xfrm>
            <a:off x="406400" y="22831"/>
            <a:ext cx="10515599" cy="467629"/>
          </a:xfrm>
          <a:prstGeom prst="rect">
            <a:avLst/>
          </a:prstGeom>
          <a:noFill/>
        </p:spPr>
        <p:txBody>
          <a:bodyPr wrap="square">
            <a:spAutoFit/>
          </a:bodyPr>
          <a:lstStyle/>
          <a:p>
            <a:pPr lvl="0">
              <a:lnSpc>
                <a:spcPct val="107000"/>
              </a:lnSpc>
              <a:spcAft>
                <a:spcPts val="800"/>
              </a:spcAft>
            </a:pPr>
            <a:r>
              <a:rPr lang="fr-FR" sz="2400" u="sng" kern="100" dirty="0">
                <a:effectLst/>
                <a:latin typeface="Arial" panose="020B0604020202020204" pitchFamily="34" charset="0"/>
                <a:ea typeface="Calibri" panose="020F0502020204030204" pitchFamily="34" charset="0"/>
                <a:cs typeface="Times New Roman" panose="02020603050405020304" pitchFamily="18" charset="0"/>
              </a:rPr>
              <a:t>A quel risque associez-vous cette image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AB713348-9F35-3948-5474-555B6CF16CCA}"/>
              </a:ext>
            </a:extLst>
          </p:cNvPr>
          <p:cNvGraphicFramePr>
            <a:graphicFrameLocks noGrp="1"/>
          </p:cNvGraphicFramePr>
          <p:nvPr>
            <p:extLst>
              <p:ext uri="{D42A27DB-BD31-4B8C-83A1-F6EECF244321}">
                <p14:modId xmlns:p14="http://schemas.microsoft.com/office/powerpoint/2010/main" val="3507932686"/>
              </p:ext>
            </p:extLst>
          </p:nvPr>
        </p:nvGraphicFramePr>
        <p:xfrm>
          <a:off x="399143" y="624931"/>
          <a:ext cx="11393714" cy="6037126"/>
        </p:xfrm>
        <a:graphic>
          <a:graphicData uri="http://schemas.openxmlformats.org/drawingml/2006/table">
            <a:tbl>
              <a:tblPr firstRow="1" firstCol="1" bandRow="1"/>
              <a:tblGrid>
                <a:gridCol w="2855039">
                  <a:extLst>
                    <a:ext uri="{9D8B030D-6E8A-4147-A177-3AD203B41FA5}">
                      <a16:colId xmlns:a16="http://schemas.microsoft.com/office/drawing/2014/main" val="4076513158"/>
                    </a:ext>
                  </a:extLst>
                </a:gridCol>
                <a:gridCol w="3734447">
                  <a:extLst>
                    <a:ext uri="{9D8B030D-6E8A-4147-A177-3AD203B41FA5}">
                      <a16:colId xmlns:a16="http://schemas.microsoft.com/office/drawing/2014/main" val="519045544"/>
                    </a:ext>
                  </a:extLst>
                </a:gridCol>
                <a:gridCol w="4804228">
                  <a:extLst>
                    <a:ext uri="{9D8B030D-6E8A-4147-A177-3AD203B41FA5}">
                      <a16:colId xmlns:a16="http://schemas.microsoft.com/office/drawing/2014/main" val="1677090968"/>
                    </a:ext>
                  </a:extLst>
                </a:gridCol>
              </a:tblGrid>
              <a:tr h="1164342">
                <a:tc>
                  <a:txBody>
                    <a:bodyPr/>
                    <a:lstStyle/>
                    <a:p>
                      <a:pPr algn="ctr">
                        <a:lnSpc>
                          <a:spcPct val="107000"/>
                        </a:lnSpc>
                        <a:spcAft>
                          <a:spcPts val="800"/>
                        </a:spcAft>
                      </a:pPr>
                      <a:r>
                        <a:rPr lang="fr-FR" sz="2400" b="1" kern="100" dirty="0">
                          <a:effectLst/>
                          <a:latin typeface="Arial" panose="020B0604020202020204" pitchFamily="34" charset="0"/>
                          <a:ea typeface="Calibri" panose="020F0502020204030204" pitchFamily="34" charset="0"/>
                          <a:cs typeface="Arial" panose="020B0604020202020204" pitchFamily="34" charset="0"/>
                        </a:rPr>
                        <a:t>Image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Situation</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fr-FR" sz="2400" b="1" kern="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risques</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1667568"/>
                  </a:ext>
                </a:extLst>
              </a:tr>
              <a:tr h="2028803">
                <a:tc>
                  <a:txBody>
                    <a:bodyPr/>
                    <a:lstStyle/>
                    <a:p>
                      <a:pPr algn="just">
                        <a:lnSpc>
                          <a:spcPct val="107000"/>
                        </a:lnSpc>
                        <a:spcAft>
                          <a:spcPts val="800"/>
                        </a:spcAft>
                      </a:pP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400" kern="100">
                          <a:effectLst/>
                          <a:latin typeface="Arial" panose="020B0604020202020204" pitchFamily="34" charset="0"/>
                          <a:ea typeface="Calibri" panose="020F0502020204030204" pitchFamily="34" charset="0"/>
                          <a:cs typeface="Times New Roman" panose="02020603050405020304" pitchFamily="18" charset="0"/>
                        </a:rPr>
                        <a:t> </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81584"/>
                  </a:ext>
                </a:extLst>
              </a:tr>
              <a:tr h="2843981">
                <a:tc>
                  <a:txBody>
                    <a:bodyPr/>
                    <a:lstStyle/>
                    <a:p>
                      <a:pPr algn="just">
                        <a:lnSpc>
                          <a:spcPct val="107000"/>
                        </a:lnSpc>
                        <a:spcAft>
                          <a:spcPts val="800"/>
                        </a:spcAft>
                      </a:pP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400" kern="100">
                          <a:effectLst/>
                          <a:latin typeface="Arial" panose="020B0604020202020204" pitchFamily="34" charset="0"/>
                          <a:ea typeface="Calibri" panose="020F0502020204030204" pitchFamily="34" charset="0"/>
                          <a:cs typeface="Times New Roman" panose="02020603050405020304" pitchFamily="18" charset="0"/>
                        </a:rPr>
                        <a:t> </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Times New Roman" panose="02020603050405020304" pitchFamily="18" charset="0"/>
                        </a:rPr>
                        <a:t> </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460190"/>
                  </a:ext>
                </a:extLst>
              </a:tr>
            </a:tbl>
          </a:graphicData>
        </a:graphic>
      </p:graphicFrame>
      <p:pic>
        <p:nvPicPr>
          <p:cNvPr id="3" name="Image 2">
            <a:extLst>
              <a:ext uri="{FF2B5EF4-FFF2-40B4-BE49-F238E27FC236}">
                <a16:creationId xmlns:a16="http://schemas.microsoft.com/office/drawing/2014/main" id="{08EA8C58-B989-0D62-53D0-62E15409E03E}"/>
              </a:ext>
            </a:extLst>
          </p:cNvPr>
          <p:cNvPicPr>
            <a:picLocks noChangeAspect="1"/>
          </p:cNvPicPr>
          <p:nvPr/>
        </p:nvPicPr>
        <p:blipFill>
          <a:blip r:embed="rId2"/>
          <a:stretch>
            <a:fillRect/>
          </a:stretch>
        </p:blipFill>
        <p:spPr>
          <a:xfrm>
            <a:off x="669602" y="1910040"/>
            <a:ext cx="2424916" cy="1819096"/>
          </a:xfrm>
          <a:prstGeom prst="rect">
            <a:avLst/>
          </a:prstGeom>
        </p:spPr>
      </p:pic>
      <p:pic>
        <p:nvPicPr>
          <p:cNvPr id="7" name="Image 6">
            <a:extLst>
              <a:ext uri="{FF2B5EF4-FFF2-40B4-BE49-F238E27FC236}">
                <a16:creationId xmlns:a16="http://schemas.microsoft.com/office/drawing/2014/main" id="{9CF3BD5A-7C76-9CC2-2865-DC2A8037BD3A}"/>
              </a:ext>
            </a:extLst>
          </p:cNvPr>
          <p:cNvPicPr>
            <a:picLocks noChangeAspect="1"/>
          </p:cNvPicPr>
          <p:nvPr/>
        </p:nvPicPr>
        <p:blipFill>
          <a:blip r:embed="rId3"/>
          <a:stretch>
            <a:fillRect/>
          </a:stretch>
        </p:blipFill>
        <p:spPr>
          <a:xfrm>
            <a:off x="832115" y="3863607"/>
            <a:ext cx="2099890" cy="2770861"/>
          </a:xfrm>
          <a:prstGeom prst="rect">
            <a:avLst/>
          </a:prstGeom>
        </p:spPr>
      </p:pic>
    </p:spTree>
    <p:extLst>
      <p:ext uri="{BB962C8B-B14F-4D97-AF65-F5344CB8AC3E}">
        <p14:creationId xmlns:p14="http://schemas.microsoft.com/office/powerpoint/2010/main" val="155640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067A4C1-3948-A337-15FC-C2899E4C0AD6}"/>
              </a:ext>
            </a:extLst>
          </p:cNvPr>
          <p:cNvSpPr txBox="1"/>
          <p:nvPr/>
        </p:nvSpPr>
        <p:spPr>
          <a:xfrm>
            <a:off x="609600" y="617032"/>
            <a:ext cx="10856686" cy="519886"/>
          </a:xfrm>
          <a:prstGeom prst="rect">
            <a:avLst/>
          </a:prstGeom>
          <a:noFill/>
        </p:spPr>
        <p:txBody>
          <a:bodyPr wrap="square">
            <a:spAutoFit/>
          </a:bodyPr>
          <a:lstStyle/>
          <a:p>
            <a:pPr>
              <a:lnSpc>
                <a:spcPct val="107000"/>
              </a:lnSpc>
              <a:spcAft>
                <a:spcPts val="800"/>
              </a:spcAft>
            </a:pPr>
            <a:r>
              <a:rPr lang="fr-FR" sz="2800" b="1" kern="100" dirty="0">
                <a:effectLst/>
                <a:latin typeface="Arial" panose="020B0604020202020204" pitchFamily="34" charset="0"/>
                <a:ea typeface="Calibri" panose="020F0502020204030204" pitchFamily="34" charset="0"/>
                <a:cs typeface="Arial" panose="020B0604020202020204" pitchFamily="34" charset="0"/>
              </a:rPr>
              <a:t>Réalisation du </a:t>
            </a:r>
            <a:r>
              <a:rPr lang="fr-FR" sz="2800" b="1" kern="100" dirty="0" err="1">
                <a:effectLst/>
                <a:latin typeface="Arial" panose="020B0604020202020204" pitchFamily="34" charset="0"/>
                <a:ea typeface="Calibri" panose="020F0502020204030204" pitchFamily="34" charset="0"/>
                <a:cs typeface="Arial" panose="020B0604020202020204" pitchFamily="34" charset="0"/>
              </a:rPr>
              <a:t>Tuto’prev</a:t>
            </a:r>
            <a:r>
              <a:rPr lang="fr-FR" sz="2800" b="1" kern="100" dirty="0">
                <a:effectLst/>
                <a:latin typeface="Arial" panose="020B0604020202020204" pitchFamily="34" charset="0"/>
                <a:ea typeface="Calibri" panose="020F0502020204030204" pitchFamily="34" charset="0"/>
                <a:cs typeface="Arial" panose="020B0604020202020204" pitchFamily="34" charset="0"/>
              </a:rPr>
              <a:t> logistique préparation de commande </a:t>
            </a:r>
          </a:p>
        </p:txBody>
      </p:sp>
      <p:pic>
        <p:nvPicPr>
          <p:cNvPr id="6" name="Image 5">
            <a:extLst>
              <a:ext uri="{FF2B5EF4-FFF2-40B4-BE49-F238E27FC236}">
                <a16:creationId xmlns:a16="http://schemas.microsoft.com/office/drawing/2014/main" id="{A6FC5E8D-F5B5-B06F-1A42-D338CCCA6259}"/>
              </a:ext>
            </a:extLst>
          </p:cNvPr>
          <p:cNvPicPr>
            <a:picLocks noChangeAspect="1"/>
          </p:cNvPicPr>
          <p:nvPr/>
        </p:nvPicPr>
        <p:blipFill>
          <a:blip r:embed="rId2"/>
          <a:stretch>
            <a:fillRect/>
          </a:stretch>
        </p:blipFill>
        <p:spPr>
          <a:xfrm>
            <a:off x="1450975" y="1293812"/>
            <a:ext cx="8811144" cy="5237617"/>
          </a:xfrm>
          <a:prstGeom prst="rect">
            <a:avLst/>
          </a:prstGeom>
          <a:ln>
            <a:solidFill>
              <a:schemeClr val="tx1"/>
            </a:solidFill>
          </a:ln>
        </p:spPr>
      </p:pic>
    </p:spTree>
    <p:extLst>
      <p:ext uri="{BB962C8B-B14F-4D97-AF65-F5344CB8AC3E}">
        <p14:creationId xmlns:p14="http://schemas.microsoft.com/office/powerpoint/2010/main" val="213194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B753C7E-B333-6EC6-F51E-5E9D4076FD44}"/>
              </a:ext>
            </a:extLst>
          </p:cNvPr>
          <p:cNvSpPr txBox="1"/>
          <p:nvPr/>
        </p:nvSpPr>
        <p:spPr>
          <a:xfrm>
            <a:off x="522513" y="482377"/>
            <a:ext cx="11117943" cy="1384995"/>
          </a:xfrm>
          <a:prstGeom prst="rect">
            <a:avLst/>
          </a:prstGeom>
          <a:noFill/>
        </p:spPr>
        <p:txBody>
          <a:bodyPr wrap="square">
            <a:spAutoFit/>
          </a:bodyPr>
          <a:lstStyle/>
          <a:p>
            <a:pPr algn="just"/>
            <a:r>
              <a:rPr lang="fr-FR" sz="2800" b="1" dirty="0">
                <a:effectLst/>
                <a:latin typeface="Arial" panose="020B0604020202020204" pitchFamily="34" charset="0"/>
                <a:ea typeface="Calibri" panose="020F0502020204030204" pitchFamily="34" charset="0"/>
              </a:rPr>
              <a:t>Les risques du métier : </a:t>
            </a:r>
            <a:r>
              <a:rPr lang="fr-FR"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https://assurance-maladie.ameli.fr/etudes-et-donnees/par-theme/risques-professionnels-et-sinistralite/moteur-recherche-code-ape-naf/recherche-fiches-sinistralite-par-code-naf</a:t>
            </a:r>
            <a:endParaRPr lang="fr-FR" sz="2800" dirty="0"/>
          </a:p>
        </p:txBody>
      </p:sp>
      <p:sp>
        <p:nvSpPr>
          <p:cNvPr id="5" name="ZoneTexte 4">
            <a:extLst>
              <a:ext uri="{FF2B5EF4-FFF2-40B4-BE49-F238E27FC236}">
                <a16:creationId xmlns:a16="http://schemas.microsoft.com/office/drawing/2014/main" id="{08EE8C02-DE89-A58D-7E58-7D7225391D2D}"/>
              </a:ext>
            </a:extLst>
          </p:cNvPr>
          <p:cNvSpPr txBox="1"/>
          <p:nvPr/>
        </p:nvSpPr>
        <p:spPr>
          <a:xfrm>
            <a:off x="400002" y="2026238"/>
            <a:ext cx="11117943" cy="461665"/>
          </a:xfrm>
          <a:prstGeom prst="rect">
            <a:avLst/>
          </a:prstGeom>
          <a:noFill/>
        </p:spPr>
        <p:txBody>
          <a:bodyPr wrap="square">
            <a:spAutoFit/>
          </a:bodyPr>
          <a:lstStyle/>
          <a:p>
            <a:r>
              <a:rPr lang="fr-FR" sz="2400" b="1" dirty="0">
                <a:latin typeface="Arial" panose="020B0604020202020204" pitchFamily="34" charset="0"/>
                <a:cs typeface="Arial" panose="020B0604020202020204" pitchFamily="34" charset="0"/>
              </a:rPr>
              <a:t>Code NAF </a:t>
            </a:r>
            <a:r>
              <a:rPr lang="fr-FR" sz="2400" dirty="0">
                <a:latin typeface="Arial" panose="020B0604020202020204" pitchFamily="34" charset="0"/>
                <a:cs typeface="Arial" panose="020B0604020202020204" pitchFamily="34" charset="0"/>
              </a:rPr>
              <a:t>: 5210 A</a:t>
            </a:r>
          </a:p>
        </p:txBody>
      </p:sp>
      <p:sp>
        <p:nvSpPr>
          <p:cNvPr id="4" name="ZoneTexte 3">
            <a:extLst>
              <a:ext uri="{FF2B5EF4-FFF2-40B4-BE49-F238E27FC236}">
                <a16:creationId xmlns:a16="http://schemas.microsoft.com/office/drawing/2014/main" id="{B144674A-2474-0C53-1EFE-82BFC71C75E0}"/>
              </a:ext>
            </a:extLst>
          </p:cNvPr>
          <p:cNvSpPr txBox="1"/>
          <p:nvPr/>
        </p:nvSpPr>
        <p:spPr>
          <a:xfrm>
            <a:off x="400002" y="2658829"/>
            <a:ext cx="5886404" cy="400110"/>
          </a:xfrm>
          <a:prstGeom prst="rect">
            <a:avLst/>
          </a:prstGeom>
          <a:noFill/>
        </p:spPr>
        <p:txBody>
          <a:bodyPr wrap="square">
            <a:spAutoFit/>
          </a:bodyPr>
          <a:lstStyle/>
          <a:p>
            <a:r>
              <a:rPr lang="fr-FR" sz="2000" dirty="0">
                <a:latin typeface="Arial" panose="020B0604020202020204" pitchFamily="34" charset="0"/>
                <a:cs typeface="Arial" panose="020B0604020202020204" pitchFamily="34" charset="0"/>
              </a:rPr>
              <a:t>Accidents du travail</a:t>
            </a:r>
          </a:p>
        </p:txBody>
      </p:sp>
      <p:pic>
        <p:nvPicPr>
          <p:cNvPr id="7" name="Image 6">
            <a:extLst>
              <a:ext uri="{FF2B5EF4-FFF2-40B4-BE49-F238E27FC236}">
                <a16:creationId xmlns:a16="http://schemas.microsoft.com/office/drawing/2014/main" id="{3AF8022E-68A0-8BB8-3F75-BF0E4B5FFEDF}"/>
              </a:ext>
            </a:extLst>
          </p:cNvPr>
          <p:cNvPicPr>
            <a:picLocks noChangeAspect="1"/>
          </p:cNvPicPr>
          <p:nvPr/>
        </p:nvPicPr>
        <p:blipFill>
          <a:blip r:embed="rId3"/>
          <a:stretch>
            <a:fillRect/>
          </a:stretch>
        </p:blipFill>
        <p:spPr>
          <a:xfrm>
            <a:off x="400002" y="3080955"/>
            <a:ext cx="5886404" cy="2753788"/>
          </a:xfrm>
          <a:prstGeom prst="rect">
            <a:avLst/>
          </a:prstGeom>
          <a:ln>
            <a:solidFill>
              <a:schemeClr val="tx1"/>
            </a:solidFill>
          </a:ln>
        </p:spPr>
      </p:pic>
      <p:sp>
        <p:nvSpPr>
          <p:cNvPr id="9" name="ZoneTexte 8">
            <a:extLst>
              <a:ext uri="{FF2B5EF4-FFF2-40B4-BE49-F238E27FC236}">
                <a16:creationId xmlns:a16="http://schemas.microsoft.com/office/drawing/2014/main" id="{6E5E5F47-D41E-4C7E-3875-C763945388E0}"/>
              </a:ext>
            </a:extLst>
          </p:cNvPr>
          <p:cNvSpPr txBox="1"/>
          <p:nvPr/>
        </p:nvSpPr>
        <p:spPr>
          <a:xfrm>
            <a:off x="6618512" y="2504941"/>
            <a:ext cx="5428345" cy="707886"/>
          </a:xfrm>
          <a:prstGeom prst="rect">
            <a:avLst/>
          </a:prstGeom>
          <a:noFill/>
        </p:spPr>
        <p:txBody>
          <a:bodyPr wrap="square">
            <a:spAutoFit/>
          </a:bodyPr>
          <a:lstStyle/>
          <a:p>
            <a:pPr algn="just"/>
            <a:r>
              <a:rPr lang="fr-FR" sz="2000" dirty="0">
                <a:latin typeface="Arial" panose="020B0604020202020204" pitchFamily="34" charset="0"/>
                <a:cs typeface="Arial" panose="020B0604020202020204" pitchFamily="34" charset="0"/>
              </a:rPr>
              <a:t>Répartition des AT suivant le risque à l'origine de l'accident</a:t>
            </a:r>
          </a:p>
        </p:txBody>
      </p:sp>
      <p:pic>
        <p:nvPicPr>
          <p:cNvPr id="11" name="Image 10">
            <a:extLst>
              <a:ext uri="{FF2B5EF4-FFF2-40B4-BE49-F238E27FC236}">
                <a16:creationId xmlns:a16="http://schemas.microsoft.com/office/drawing/2014/main" id="{CCAF28A9-983F-8494-CB5C-5962A1725C5D}"/>
              </a:ext>
            </a:extLst>
          </p:cNvPr>
          <p:cNvPicPr>
            <a:picLocks noChangeAspect="1"/>
          </p:cNvPicPr>
          <p:nvPr/>
        </p:nvPicPr>
        <p:blipFill>
          <a:blip r:embed="rId4"/>
          <a:stretch>
            <a:fillRect/>
          </a:stretch>
        </p:blipFill>
        <p:spPr>
          <a:xfrm>
            <a:off x="6618512" y="3241514"/>
            <a:ext cx="5396415" cy="2432670"/>
          </a:xfrm>
          <a:prstGeom prst="rect">
            <a:avLst/>
          </a:prstGeom>
          <a:ln>
            <a:solidFill>
              <a:schemeClr val="tx1"/>
            </a:solidFill>
          </a:ln>
        </p:spPr>
      </p:pic>
      <p:sp>
        <p:nvSpPr>
          <p:cNvPr id="12" name="Rectangle 11">
            <a:extLst>
              <a:ext uri="{FF2B5EF4-FFF2-40B4-BE49-F238E27FC236}">
                <a16:creationId xmlns:a16="http://schemas.microsoft.com/office/drawing/2014/main" id="{C03EA3E4-09D5-89E6-3BE4-081C0562F0A0}"/>
              </a:ext>
            </a:extLst>
          </p:cNvPr>
          <p:cNvSpPr>
            <a:spLocks noChangeArrowheads="1"/>
          </p:cNvSpPr>
          <p:nvPr/>
        </p:nvSpPr>
        <p:spPr bwMode="auto">
          <a:xfrm>
            <a:off x="522513" y="6144790"/>
            <a:ext cx="11524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Vidéo NAPO sur les risques au travail</a:t>
            </a:r>
            <a:endParaRPr kumimoji="0" lang="fr-FR" alt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4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BCBF70B-DB86-69B7-70C0-6E65F458D988}"/>
              </a:ext>
            </a:extLst>
          </p:cNvPr>
          <p:cNvSpPr txBox="1"/>
          <p:nvPr/>
        </p:nvSpPr>
        <p:spPr>
          <a:xfrm>
            <a:off x="616856" y="377371"/>
            <a:ext cx="11030857" cy="1140697"/>
          </a:xfrm>
          <a:prstGeom prst="rect">
            <a:avLst/>
          </a:prstGeom>
          <a:noFill/>
        </p:spPr>
        <p:txBody>
          <a:bodyPr wrap="square">
            <a:spAutoFit/>
          </a:bodyPr>
          <a:lstStyle/>
          <a:p>
            <a:pPr algn="just">
              <a:lnSpc>
                <a:spcPct val="150000"/>
              </a:lnSpc>
              <a:spcAft>
                <a:spcPts val="800"/>
              </a:spcAft>
            </a:pPr>
            <a:r>
              <a:rPr lang="fr-FR" sz="2400" u="sng" kern="100" dirty="0">
                <a:effectLst/>
                <a:latin typeface="Arial" panose="020B0604020202020204" pitchFamily="34" charset="0"/>
                <a:ea typeface="Calibri" panose="020F0502020204030204" pitchFamily="34" charset="0"/>
                <a:cs typeface="Times New Roman" panose="02020603050405020304" pitchFamily="18" charset="0"/>
              </a:rPr>
              <a:t>Observez </a:t>
            </a:r>
            <a:r>
              <a:rPr lang="fr-FR" sz="2400" u="sng" kern="100" dirty="0">
                <a:latin typeface="Arial" panose="020B0604020202020204" pitchFamily="34" charset="0"/>
                <a:ea typeface="Calibri" panose="020F0502020204030204" pitchFamily="34" charset="0"/>
                <a:cs typeface="Times New Roman" panose="02020603050405020304" pitchFamily="18" charset="0"/>
              </a:rPr>
              <a:t>l</a:t>
            </a:r>
            <a:r>
              <a:rPr lang="fr-FR" sz="2400" u="sng" kern="100" dirty="0">
                <a:effectLst/>
                <a:latin typeface="Arial" panose="020B0604020202020204" pitchFamily="34" charset="0"/>
                <a:ea typeface="Calibri" panose="020F0502020204030204" pitchFamily="34" charset="0"/>
                <a:cs typeface="Times New Roman" panose="02020603050405020304" pitchFamily="18" charset="0"/>
              </a:rPr>
              <a:t>es élèves de CAP 2</a:t>
            </a:r>
            <a:r>
              <a:rPr lang="fr-FR" sz="2400" u="sng" kern="1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FR" sz="2400" u="sng" kern="100" dirty="0">
                <a:effectLst/>
                <a:latin typeface="Arial" panose="020B0604020202020204" pitchFamily="34" charset="0"/>
                <a:ea typeface="Calibri" panose="020F0502020204030204" pitchFamily="34" charset="0"/>
                <a:cs typeface="Times New Roman" panose="02020603050405020304" pitchFamily="18" charset="0"/>
              </a:rPr>
              <a:t> année sur la préparation de commande et analyser une activité réalisée dans cette tâche.</a:t>
            </a:r>
            <a:endParaRPr lang="fr-FR" sz="20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Espace réservé du contenu 3">
            <a:extLst>
              <a:ext uri="{FF2B5EF4-FFF2-40B4-BE49-F238E27FC236}">
                <a16:creationId xmlns:a16="http://schemas.microsoft.com/office/drawing/2014/main" id="{AFA73E44-AD98-9611-83E8-2BFDFF921703}"/>
              </a:ext>
            </a:extLst>
          </p:cNvPr>
          <p:cNvGraphicFramePr>
            <a:graphicFrameLocks/>
          </p:cNvGraphicFramePr>
          <p:nvPr>
            <p:extLst>
              <p:ext uri="{D42A27DB-BD31-4B8C-83A1-F6EECF244321}">
                <p14:modId xmlns:p14="http://schemas.microsoft.com/office/powerpoint/2010/main" val="2525447585"/>
              </p:ext>
            </p:extLst>
          </p:nvPr>
        </p:nvGraphicFramePr>
        <p:xfrm>
          <a:off x="406400" y="2119915"/>
          <a:ext cx="11451771" cy="4031690"/>
        </p:xfrm>
        <a:graphic>
          <a:graphicData uri="http://schemas.openxmlformats.org/drawingml/2006/table">
            <a:tbl>
              <a:tblPr firstRow="1" firstCol="1" bandRow="1"/>
              <a:tblGrid>
                <a:gridCol w="4754523">
                  <a:extLst>
                    <a:ext uri="{9D8B030D-6E8A-4147-A177-3AD203B41FA5}">
                      <a16:colId xmlns:a16="http://schemas.microsoft.com/office/drawing/2014/main" val="717134274"/>
                    </a:ext>
                  </a:extLst>
                </a:gridCol>
                <a:gridCol w="6697248">
                  <a:extLst>
                    <a:ext uri="{9D8B030D-6E8A-4147-A177-3AD203B41FA5}">
                      <a16:colId xmlns:a16="http://schemas.microsoft.com/office/drawing/2014/main" val="3195586127"/>
                    </a:ext>
                  </a:extLst>
                </a:gridCol>
              </a:tblGrid>
              <a:tr h="687806">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Activité réalisée par l’élève</a:t>
                      </a:r>
                      <a:endPar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031990"/>
                  </a:ext>
                </a:extLst>
              </a:tr>
              <a:tr h="687806">
                <a:tc>
                  <a:txBody>
                    <a:bodyPr/>
                    <a:lstStyle/>
                    <a:p>
                      <a:pPr algn="ctr">
                        <a:lnSpc>
                          <a:spcPct val="107000"/>
                        </a:lnSpc>
                        <a:spcAft>
                          <a:spcPts val="800"/>
                        </a:spcAft>
                      </a:pPr>
                      <a:r>
                        <a:rPr lang="fr-FR" sz="2400" b="1" kern="100" dirty="0">
                          <a:effectLst/>
                          <a:latin typeface="Arial" panose="020B0604020202020204" pitchFamily="34" charset="0"/>
                          <a:ea typeface="Calibri" panose="020F0502020204030204" pitchFamily="34" charset="0"/>
                          <a:cs typeface="Arial" panose="020B0604020202020204" pitchFamily="34" charset="0"/>
                        </a:rPr>
                        <a:t>Analyse d’une situation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fr-FR"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risques observés pour cette situation</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3129979"/>
                  </a:ext>
                </a:extLst>
              </a:tr>
              <a:tr h="0">
                <a:tc>
                  <a:txBody>
                    <a:bodyPr/>
                    <a:lstStyle/>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400" kern="100" dirty="0">
                          <a:solidFill>
                            <a:srgbClr val="385723"/>
                          </a:solidFill>
                          <a:effectLst/>
                          <a:latin typeface="Arial" panose="020B0604020202020204" pitchFamily="34" charset="0"/>
                          <a:ea typeface="Calibri" panose="020F0502020204030204" pitchFamily="34" charset="0"/>
                          <a:cs typeface="Arial" panose="020B0604020202020204" pitchFamily="34" charset="0"/>
                        </a:rPr>
                        <a:t> </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fr-FR" sz="2400" i="1" kern="100" dirty="0">
                          <a:effectLst/>
                          <a:latin typeface="Arial" panose="020B0604020202020204" pitchFamily="34" charset="0"/>
                          <a:ea typeface="Calibri" panose="020F0502020204030204" pitchFamily="34" charset="0"/>
                          <a:cs typeface="Arial" panose="020B0604020202020204" pitchFamily="34" charset="0"/>
                        </a:rPr>
                        <a:t> </a:t>
                      </a:r>
                      <a:endParaRPr lang="fr-FR" sz="24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fr-FR" sz="2800" kern="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218871"/>
                  </a:ext>
                </a:extLst>
              </a:tr>
            </a:tbl>
          </a:graphicData>
        </a:graphic>
      </p:graphicFrame>
    </p:spTree>
    <p:extLst>
      <p:ext uri="{BB962C8B-B14F-4D97-AF65-F5344CB8AC3E}">
        <p14:creationId xmlns:p14="http://schemas.microsoft.com/office/powerpoint/2010/main" val="20443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BFB4827-A78B-A4CF-2599-CFB7FFAC528B}"/>
              </a:ext>
            </a:extLst>
          </p:cNvPr>
          <p:cNvSpPr txBox="1"/>
          <p:nvPr/>
        </p:nvSpPr>
        <p:spPr>
          <a:xfrm>
            <a:off x="399505" y="326457"/>
            <a:ext cx="10769600" cy="530145"/>
          </a:xfrm>
          <a:prstGeom prst="rect">
            <a:avLst/>
          </a:prstGeom>
          <a:noFill/>
        </p:spPr>
        <p:txBody>
          <a:bodyPr wrap="square">
            <a:spAutoFit/>
          </a:bodyPr>
          <a:lstStyle/>
          <a:p>
            <a:pPr marL="514350" lvl="0" indent="-514350">
              <a:lnSpc>
                <a:spcPct val="107000"/>
              </a:lnSpc>
              <a:spcAft>
                <a:spcPts val="800"/>
              </a:spcAft>
              <a:buFont typeface="+mj-lt"/>
              <a:buAutoNum type="arabicPeriod" startAt="3"/>
            </a:pPr>
            <a:r>
              <a:rPr lang="fr-FR" sz="2800" b="1" u="sng" kern="100" dirty="0">
                <a:effectLst/>
                <a:latin typeface="Arial" panose="020B0604020202020204" pitchFamily="34" charset="0"/>
                <a:ea typeface="Calibri" panose="020F0502020204030204" pitchFamily="34" charset="0"/>
                <a:cs typeface="Times New Roman" panose="02020603050405020304" pitchFamily="18" charset="0"/>
              </a:rPr>
              <a:t>Evaluation des risques.</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6BC52C0B-58B8-476C-311D-336FD846EEB2}"/>
              </a:ext>
            </a:extLst>
          </p:cNvPr>
          <p:cNvSpPr txBox="1"/>
          <p:nvPr/>
        </p:nvSpPr>
        <p:spPr>
          <a:xfrm>
            <a:off x="769257" y="1308937"/>
            <a:ext cx="10668000" cy="46762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Cotation du risque</a:t>
            </a:r>
            <a:endParaRPr kumimoji="0" lang="fr-FR"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95815092-EBBD-165D-5D96-859AE3D27878}"/>
              </a:ext>
            </a:extLst>
          </p:cNvPr>
          <p:cNvPicPr>
            <a:picLocks noChangeAspect="1"/>
          </p:cNvPicPr>
          <p:nvPr/>
        </p:nvPicPr>
        <p:blipFill rotWithShape="1">
          <a:blip r:embed="rId2"/>
          <a:srcRect l="2124" r="2313" b="40450"/>
          <a:stretch/>
        </p:blipFill>
        <p:spPr bwMode="auto">
          <a:xfrm>
            <a:off x="399505" y="1923985"/>
            <a:ext cx="4985295" cy="4604745"/>
          </a:xfrm>
          <a:prstGeom prst="rect">
            <a:avLst/>
          </a:prstGeom>
          <a:ln>
            <a:solidFill>
              <a:schemeClr val="tx1"/>
            </a:solid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44CE4EF9-301C-94EB-6E8F-99D08CEB7F26}"/>
              </a:ext>
            </a:extLst>
          </p:cNvPr>
          <p:cNvPicPr>
            <a:picLocks noChangeAspect="1"/>
          </p:cNvPicPr>
          <p:nvPr/>
        </p:nvPicPr>
        <p:blipFill>
          <a:blip r:embed="rId3"/>
          <a:stretch>
            <a:fillRect/>
          </a:stretch>
        </p:blipFill>
        <p:spPr>
          <a:xfrm>
            <a:off x="6096000" y="1661726"/>
            <a:ext cx="5681346" cy="4604744"/>
          </a:xfrm>
          <a:prstGeom prst="rect">
            <a:avLst/>
          </a:prstGeom>
          <a:ln>
            <a:solidFill>
              <a:schemeClr val="tx1"/>
            </a:solidFill>
          </a:ln>
        </p:spPr>
      </p:pic>
    </p:spTree>
    <p:extLst>
      <p:ext uri="{BB962C8B-B14F-4D97-AF65-F5344CB8AC3E}">
        <p14:creationId xmlns:p14="http://schemas.microsoft.com/office/powerpoint/2010/main" val="11030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1024</Words>
  <Application>Microsoft Office PowerPoint</Application>
  <PresentationFormat>Grand écran</PresentationFormat>
  <Paragraphs>104</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Verdana</vt:lpstr>
      <vt:lpstr>Thème Office</vt:lpstr>
      <vt:lpstr>Prévention des risques professionnels</vt:lpstr>
      <vt:lpstr>Les risques</vt:lpstr>
      <vt:lpstr>Présentation PowerPoint</vt:lpstr>
      <vt:lpstr> Analyse des risques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Prévention des risques professionnels</dc:title>
  <dc:creator>valérie gasté</dc:creator>
  <cp:lastModifiedBy>valérie gasté</cp:lastModifiedBy>
  <cp:revision>10</cp:revision>
  <dcterms:created xsi:type="dcterms:W3CDTF">2023-06-29T13:47:01Z</dcterms:created>
  <dcterms:modified xsi:type="dcterms:W3CDTF">2023-06-30T05:37:40Z</dcterms:modified>
</cp:coreProperties>
</file>