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8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4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69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19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12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52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8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6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27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53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AB4D-02D4-47DF-87F8-57D98CA9A6F3}" type="datetimeFigureOut">
              <a:rPr lang="fr-FR" smtClean="0"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F1FF-BAE0-4F69-8511-EDBC28CBE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77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156" y="1916832"/>
            <a:ext cx="8675687" cy="3024336"/>
          </a:xfrm>
        </p:spPr>
        <p:txBody>
          <a:bodyPr>
            <a:no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fr-FR" sz="3600" b="1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EVALUATION </a:t>
            </a:r>
            <a: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DE L’IMPACT DE LA FORMATION INITIALE EN</a:t>
            </a:r>
            <a:b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</a:br>
            <a: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SANTÉ ET SÉCURITÉ AU TRAVAIL SUR LA SURVENUE</a:t>
            </a:r>
            <a:b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</a:br>
            <a: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D'ACCIDENTS AU TRAVAIL CHEZ LES MOINS DE 30 </a:t>
            </a:r>
            <a:r>
              <a:rPr lang="fr-FR" sz="3600" b="1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ANS</a:t>
            </a:r>
            <a:br>
              <a:rPr lang="fr-FR" sz="3600" b="1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</a:br>
            <a:r>
              <a:rPr lang="fr-FR" sz="3600" b="1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fr-FR" sz="3600" b="1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</a:br>
            <a: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fr-FR" sz="3600" b="1" dirty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</a:br>
            <a:r>
              <a:rPr lang="fr-FR" sz="3600" i="1" dirty="0" smtClean="0">
                <a:latin typeface="Arial" charset="0"/>
                <a:ea typeface="+mn-ea"/>
                <a:cs typeface="+mn-cs"/>
              </a:rPr>
              <a:t>Synthèse d’une étude de l’INRS</a:t>
            </a:r>
            <a:endParaRPr lang="fr-FR" sz="3600" i="1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1F7-F02B-49A9-8ACA-1AD3FC8B3D8C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7984-B401-496F-BA14-D2F8F15D92AE}" type="slidenum">
              <a:rPr lang="fr-FR" smtClean="0">
                <a:solidFill>
                  <a:srgbClr val="000000"/>
                </a:solidFill>
              </a:rPr>
              <a:pPr/>
              <a:t>1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8675687" cy="1143000"/>
          </a:xfrm>
        </p:spPr>
        <p:txBody>
          <a:bodyPr>
            <a:norm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fr-FR" sz="3600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Exposé des motifs</a:t>
            </a:r>
            <a:endParaRPr lang="fr-FR" sz="3600" dirty="0">
              <a:solidFill>
                <a:schemeClr val="accent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640960" cy="1689207"/>
          </a:xfrm>
        </p:spPr>
        <p:txBody>
          <a:bodyPr>
            <a:noAutofit/>
          </a:bodyPr>
          <a:lstStyle/>
          <a:p>
            <a:r>
              <a:rPr lang="fr-FR" sz="2400" dirty="0"/>
              <a:t>F</a:t>
            </a:r>
            <a:r>
              <a:rPr lang="fr-FR" sz="2400" dirty="0" smtClean="0"/>
              <a:t>ace au constat </a:t>
            </a:r>
            <a:r>
              <a:rPr lang="fr-FR" sz="2400" dirty="0"/>
              <a:t>de sur-</a:t>
            </a:r>
            <a:r>
              <a:rPr lang="fr-FR" sz="2400" dirty="0" err="1"/>
              <a:t>accidentabilité</a:t>
            </a:r>
            <a:r>
              <a:rPr lang="fr-FR" sz="2400" dirty="0"/>
              <a:t>, la prévention pour les jeunes </a:t>
            </a:r>
            <a:r>
              <a:rPr lang="fr-FR" sz="2400" dirty="0" smtClean="0"/>
              <a:t>s’est focalisée </a:t>
            </a:r>
            <a:r>
              <a:rPr lang="fr-FR" sz="2400" dirty="0"/>
              <a:t>sur l’enseignement de </a:t>
            </a:r>
            <a:r>
              <a:rPr lang="fr-FR" sz="2400" dirty="0" smtClean="0"/>
              <a:t>la S&amp;ST.</a:t>
            </a:r>
            <a:endParaRPr lang="fr-FR" altLang="fr-FR" sz="2400" dirty="0"/>
          </a:p>
          <a:p>
            <a:r>
              <a:rPr lang="fr-FR" sz="2400" dirty="0"/>
              <a:t>En France, l’enseignement S&amp;ST fait l’objet d’un partenariat entre le Ministère de l'Éducation Nationale et la Caisse Nationale de l'Assurance Maladie des Travailleurs Salariés depuis 1993.</a:t>
            </a:r>
            <a:endParaRPr lang="fr-FR" altLang="fr-FR" sz="2400" dirty="0"/>
          </a:p>
          <a:p>
            <a:r>
              <a:rPr lang="fr-FR" sz="2400" dirty="0"/>
              <a:t>Dans le cadre de cet accord renouvelé en 1997 par un protocole à durée indéterminée, plus </a:t>
            </a:r>
            <a:r>
              <a:rPr lang="fr-FR" sz="2400" dirty="0" smtClean="0"/>
              <a:t>de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400" dirty="0" smtClean="0"/>
              <a:t>80 </a:t>
            </a:r>
            <a:r>
              <a:rPr lang="fr-FR" sz="2400" dirty="0"/>
              <a:t>% des diplômes des niveaux V (ouvrier) à III (technicien supérieur) du secteur </a:t>
            </a:r>
            <a:r>
              <a:rPr lang="fr-FR" sz="2400" dirty="0" smtClean="0"/>
              <a:t>industriel et </a:t>
            </a:r>
            <a:r>
              <a:rPr lang="fr-FR" sz="2400" dirty="0"/>
              <a:t>de la construction ont intégré des compétences en santé et sécurité au </a:t>
            </a:r>
            <a:r>
              <a:rPr lang="fr-FR" sz="2400" dirty="0" smtClean="0"/>
              <a:t>travail</a:t>
            </a:r>
            <a:endParaRPr lang="fr-FR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400" dirty="0" smtClean="0"/>
              <a:t>50 </a:t>
            </a:r>
            <a:r>
              <a:rPr lang="fr-FR" sz="2400" dirty="0"/>
              <a:t>% dans les métiers de services et seulement quelques diplômes à niveau III dans </a:t>
            </a:r>
            <a:r>
              <a:rPr lang="fr-FR" sz="2400" dirty="0" smtClean="0"/>
              <a:t>le secteur </a:t>
            </a:r>
            <a:r>
              <a:rPr lang="fr-FR" sz="2400" dirty="0"/>
              <a:t>tertiaire administratif et commercial.</a:t>
            </a:r>
            <a:endParaRPr lang="fr-FR" alt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1F7-F02B-49A9-8ACA-1AD3FC8B3D8C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7984-B401-496F-BA14-D2F8F15D92AE}" type="slidenum">
              <a:rPr lang="fr-FR" smtClean="0">
                <a:solidFill>
                  <a:srgbClr val="000000"/>
                </a:solidFill>
              </a:rPr>
              <a:pPr/>
              <a:t>2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316416" cy="1008112"/>
          </a:xfrm>
        </p:spPr>
        <p:txBody>
          <a:bodyPr>
            <a:norm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fr-FR" sz="3600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Résultats</a:t>
            </a:r>
            <a:endParaRPr lang="fr-FR" sz="3600" dirty="0">
              <a:solidFill>
                <a:schemeClr val="accent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856984" cy="1689207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U</a:t>
            </a:r>
            <a:r>
              <a:rPr lang="fr-FR" sz="2400" b="1" dirty="0" smtClean="0">
                <a:solidFill>
                  <a:srgbClr val="00B0F0"/>
                </a:solidFill>
              </a:rPr>
              <a:t>n </a:t>
            </a:r>
            <a:r>
              <a:rPr lang="fr-FR" sz="2400" b="1" dirty="0">
                <a:solidFill>
                  <a:srgbClr val="00B0F0"/>
                </a:solidFill>
              </a:rPr>
              <a:t>risque d’AT deux </a:t>
            </a:r>
            <a:r>
              <a:rPr lang="fr-FR" sz="2400" b="1" dirty="0" smtClean="0">
                <a:solidFill>
                  <a:srgbClr val="00B0F0"/>
                </a:solidFill>
              </a:rPr>
              <a:t>fois moindre </a:t>
            </a:r>
            <a:r>
              <a:rPr lang="fr-FR" sz="2400" b="1" dirty="0">
                <a:solidFill>
                  <a:srgbClr val="00B0F0"/>
                </a:solidFill>
              </a:rPr>
              <a:t>chez les sujets qui ont déclaré avoir reçu un enseignement S&amp;ST au cours de </a:t>
            </a:r>
            <a:r>
              <a:rPr lang="fr-FR" sz="2400" b="1" dirty="0" smtClean="0">
                <a:solidFill>
                  <a:srgbClr val="00B0F0"/>
                </a:solidFill>
              </a:rPr>
              <a:t>leur scolarité </a:t>
            </a:r>
            <a:r>
              <a:rPr lang="fr-FR" sz="2400" b="1" dirty="0">
                <a:solidFill>
                  <a:srgbClr val="00B0F0"/>
                </a:solidFill>
              </a:rPr>
              <a:t>par rapport aux jeunes n’en ayant pas reçu ou ne s’en souvenant </a:t>
            </a:r>
            <a:r>
              <a:rPr lang="fr-FR" sz="2400" b="1" dirty="0" smtClean="0">
                <a:solidFill>
                  <a:srgbClr val="00B0F0"/>
                </a:solidFill>
              </a:rPr>
              <a:t>pas</a:t>
            </a:r>
            <a:r>
              <a:rPr lang="fr-FR" sz="2400" dirty="0" smtClean="0"/>
              <a:t>, </a:t>
            </a:r>
            <a:r>
              <a:rPr lang="fr-FR" sz="1600" i="1" dirty="0"/>
              <a:t>en tenant compte des caractéristiques des parcours scolaires, </a:t>
            </a:r>
            <a:r>
              <a:rPr lang="fr-FR" sz="1600" i="1" dirty="0" smtClean="0"/>
              <a:t>des conditions </a:t>
            </a:r>
            <a:r>
              <a:rPr lang="fr-FR" sz="1600" i="1" dirty="0"/>
              <a:t>d’accueil lors de l’arrivée en entreprise et des facteurs de risque potentiels d’AT</a:t>
            </a:r>
            <a:r>
              <a:rPr lang="fr-FR" sz="2400" dirty="0"/>
              <a:t>.</a:t>
            </a:r>
          </a:p>
          <a:p>
            <a:r>
              <a:rPr lang="fr-FR" sz="2400" b="1" dirty="0">
                <a:solidFill>
                  <a:srgbClr val="00B0F0"/>
                </a:solidFill>
              </a:rPr>
              <a:t>Un risque moindre d’AT a également été observé pour les jeunes ayant déclaré avoir suivi la formation « sauveteur secouriste du travail »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Un </a:t>
            </a:r>
            <a:r>
              <a:rPr lang="fr-FR" sz="2400" dirty="0"/>
              <a:t>risque plus faible d’AT dans le secteur des services par rapport au secteur de </a:t>
            </a:r>
            <a:r>
              <a:rPr lang="fr-FR" sz="2400" dirty="0" smtClean="0"/>
              <a:t>la production et </a:t>
            </a:r>
            <a:r>
              <a:rPr lang="fr-FR" sz="2400" dirty="0"/>
              <a:t>un risque augmenté d’AT en cas d’exposition à </a:t>
            </a:r>
            <a:r>
              <a:rPr lang="fr-FR" sz="2400" dirty="0" smtClean="0"/>
              <a:t>des contraintes </a:t>
            </a:r>
            <a:r>
              <a:rPr lang="fr-FR" sz="2400" dirty="0"/>
              <a:t>physiques (manutention manuelle, postures forcées, ou </a:t>
            </a:r>
            <a:r>
              <a:rPr lang="fr-FR" sz="2400" dirty="0" smtClean="0"/>
              <a:t>vibrations) ou </a:t>
            </a:r>
            <a:r>
              <a:rPr lang="fr-FR" sz="2400" dirty="0"/>
              <a:t>à des horaires de </a:t>
            </a:r>
            <a:r>
              <a:rPr lang="fr-FR" sz="2400" dirty="0" smtClean="0"/>
              <a:t>nuit/postés.</a:t>
            </a:r>
          </a:p>
          <a:p>
            <a:r>
              <a:rPr lang="fr-FR" sz="2400" dirty="0" smtClean="0"/>
              <a:t> Le désajustement </a:t>
            </a:r>
            <a:r>
              <a:rPr lang="fr-FR" sz="2400" dirty="0"/>
              <a:t>entre le diplôme préparé et l’emploi n’a pas été mis en évidence comme </a:t>
            </a:r>
            <a:r>
              <a:rPr lang="fr-FR" sz="2400" dirty="0" smtClean="0"/>
              <a:t>un facteur </a:t>
            </a:r>
            <a:r>
              <a:rPr lang="fr-FR" sz="2400" dirty="0"/>
              <a:t>de risque pour les </a:t>
            </a:r>
            <a:r>
              <a:rPr lang="fr-FR" sz="2400" dirty="0" smtClean="0"/>
              <a:t>AT</a:t>
            </a: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7984-B401-496F-BA14-D2F8F15D92AE}" type="slidenum">
              <a:rPr lang="fr-FR" smtClean="0">
                <a:solidFill>
                  <a:srgbClr val="000000"/>
                </a:solidFill>
              </a:rPr>
              <a:pPr/>
              <a:t>3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8675687" cy="1143000"/>
          </a:xfrm>
        </p:spPr>
        <p:txBody>
          <a:bodyPr>
            <a:norm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fr-FR" sz="3600" dirty="0" smtClean="0">
                <a:solidFill>
                  <a:schemeClr val="accent6"/>
                </a:solidFill>
                <a:latin typeface="Arial" charset="0"/>
                <a:ea typeface="+mn-ea"/>
                <a:cs typeface="+mn-cs"/>
              </a:rPr>
              <a:t>Conclusion</a:t>
            </a:r>
            <a:endParaRPr lang="fr-FR" sz="3600" dirty="0">
              <a:solidFill>
                <a:schemeClr val="accent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640960" cy="4608512"/>
          </a:xfrm>
        </p:spPr>
        <p:txBody>
          <a:bodyPr>
            <a:noAutofit/>
          </a:bodyPr>
          <a:lstStyle/>
          <a:p>
            <a:r>
              <a:rPr lang="fr-FR" sz="2400" dirty="0" smtClean="0"/>
              <a:t>Les </a:t>
            </a:r>
            <a:r>
              <a:rPr lang="fr-FR" sz="2400" dirty="0"/>
              <a:t>résultats </a:t>
            </a:r>
            <a:r>
              <a:rPr lang="fr-FR" sz="2400" dirty="0" smtClean="0"/>
              <a:t>obtenus au cours de l’étude suggèrent </a:t>
            </a:r>
            <a:r>
              <a:rPr lang="fr-FR" sz="2400" dirty="0"/>
              <a:t>que l’enseignement S&amp;ST reçu lors de la scolarité contribue </a:t>
            </a:r>
            <a:r>
              <a:rPr lang="fr-FR" sz="2400" dirty="0" smtClean="0"/>
              <a:t>à protéger </a:t>
            </a:r>
            <a:r>
              <a:rPr lang="fr-FR" sz="2400" dirty="0"/>
              <a:t>de la survenue d’AT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/>
              <a:t>L</a:t>
            </a:r>
            <a:r>
              <a:rPr lang="fr-FR" sz="2400" dirty="0" smtClean="0"/>
              <a:t>e </a:t>
            </a:r>
            <a:r>
              <a:rPr lang="fr-FR" sz="2400" dirty="0"/>
              <a:t>désajustement entre le diplôme préparé et l’emploi n’est pas lié à </a:t>
            </a:r>
            <a:r>
              <a:rPr lang="fr-FR" sz="2400" dirty="0" smtClean="0"/>
              <a:t>la survenue </a:t>
            </a:r>
            <a:r>
              <a:rPr lang="fr-FR" sz="2400" dirty="0"/>
              <a:t>d’AT. </a:t>
            </a:r>
            <a:r>
              <a:rPr lang="fr-FR" sz="2400" b="1" dirty="0">
                <a:solidFill>
                  <a:srgbClr val="00B0F0"/>
                </a:solidFill>
              </a:rPr>
              <a:t>Ce résultat pourrait être un indicateur de l’intérêt à maintenir </a:t>
            </a:r>
            <a:r>
              <a:rPr lang="fr-FR" sz="2400" b="1" dirty="0" smtClean="0">
                <a:solidFill>
                  <a:srgbClr val="00B0F0"/>
                </a:solidFill>
              </a:rPr>
              <a:t>un enseignement </a:t>
            </a:r>
            <a:r>
              <a:rPr lang="fr-FR" sz="2400" b="1" dirty="0">
                <a:solidFill>
                  <a:srgbClr val="00B0F0"/>
                </a:solidFill>
              </a:rPr>
              <a:t>S&amp;ST à large spectre </a:t>
            </a:r>
            <a:r>
              <a:rPr lang="fr-FR" sz="2400" dirty="0"/>
              <a:t>(c’est-à-dire non spécifique à un métier) </a:t>
            </a:r>
            <a:r>
              <a:rPr lang="fr-FR" sz="2400" b="1" dirty="0">
                <a:solidFill>
                  <a:srgbClr val="00B0F0"/>
                </a:solidFill>
              </a:rPr>
              <a:t>pour les </a:t>
            </a:r>
            <a:r>
              <a:rPr lang="fr-FR" sz="2400" b="1" dirty="0" smtClean="0">
                <a:solidFill>
                  <a:srgbClr val="00B0F0"/>
                </a:solidFill>
              </a:rPr>
              <a:t>élèves et </a:t>
            </a:r>
            <a:r>
              <a:rPr lang="fr-FR" sz="2400" b="1" dirty="0">
                <a:solidFill>
                  <a:srgbClr val="00B0F0"/>
                </a:solidFill>
              </a:rPr>
              <a:t>apprentis</a:t>
            </a:r>
            <a:r>
              <a:rPr lang="fr-FR" sz="2400" dirty="0"/>
              <a:t> (aucune différence dans les taux d’incidence d’AT n’a été observée entre </a:t>
            </a:r>
            <a:r>
              <a:rPr lang="fr-FR" sz="2400" dirty="0" smtClean="0"/>
              <a:t>les apprentis </a:t>
            </a:r>
            <a:r>
              <a:rPr lang="fr-FR" sz="2400" dirty="0"/>
              <a:t>et les élèves</a:t>
            </a:r>
            <a:r>
              <a:rPr lang="fr-FR" sz="2400" dirty="0" smtClean="0"/>
              <a:t>).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F1F7-F02B-49A9-8ACA-1AD3FC8B3D8C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7984-B401-496F-BA14-D2F8F15D92AE}" type="slidenum">
              <a:rPr lang="fr-FR" smtClean="0">
                <a:solidFill>
                  <a:srgbClr val="000000"/>
                </a:solidFill>
              </a:rPr>
              <a:pPr/>
              <a:t>4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381</Words>
  <Application>Microsoft Office PowerPoint</Application>
  <PresentationFormat>Affichage à l'écran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EVALUATION DE L’IMPACT DE LA FORMATION INITIALE EN SANTÉ ET SÉCURITÉ AU TRAVAIL SUR LA SURVENUE D'ACCIDENTS AU TRAVAIL CHEZ LES MOINS DE 30 ANS   Synthèse d’une étude de l’INRS</vt:lpstr>
      <vt:lpstr>Exposé des motifs</vt:lpstr>
      <vt:lpstr>Résultats</vt:lpstr>
      <vt:lpstr>Conclusion</vt:lpstr>
    </vt:vector>
  </TitlesOfParts>
  <Company>CNAV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 L’IMPACT DE LA FORMATION INITIALE EN SANTÉ ET SÉCURITÉ AU TRAVAIL SUR LA SURVENUE D'ACCIDENTS AU TRAVAIL CHEZ LES MOINS DE 30 ANS   Synthèse d’une étude de l’INRS</dc:title>
  <dc:creator>D826326</dc:creator>
  <cp:lastModifiedBy>D826326</cp:lastModifiedBy>
  <cp:revision>1</cp:revision>
  <dcterms:created xsi:type="dcterms:W3CDTF">2017-06-29T15:34:49Z</dcterms:created>
  <dcterms:modified xsi:type="dcterms:W3CDTF">2017-06-29T15:36:16Z</dcterms:modified>
</cp:coreProperties>
</file>