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67" r:id="rId5"/>
    <p:sldId id="261" r:id="rId6"/>
    <p:sldId id="265" r:id="rId7"/>
    <p:sldId id="268" r:id="rId8"/>
    <p:sldId id="269" r:id="rId9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0" autoAdjust="0"/>
    <p:restoredTop sz="94660" autoAdjust="0"/>
  </p:normalViewPr>
  <p:slideViewPr>
    <p:cSldViewPr>
      <p:cViewPr>
        <p:scale>
          <a:sx n="89" d="100"/>
          <a:sy n="89" d="100"/>
        </p:scale>
        <p:origin x="-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0A48608-47AE-4FF7-8A13-37FB0CF9E90A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9727B34A-B04A-494C-8AF0-1D2081BE0F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86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860" y="4751549"/>
            <a:ext cx="5506095" cy="4500875"/>
          </a:xfrm>
          <a:noFill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860" y="4751549"/>
            <a:ext cx="5506095" cy="4500875"/>
          </a:xfrm>
          <a:noFill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860" y="4751549"/>
            <a:ext cx="5506095" cy="4500875"/>
          </a:xfrm>
          <a:noFill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532813" cy="228441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7B716-54EC-408C-ABAC-C28A73068AB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11FFF-A65A-4F69-95E9-5E204A77A40B}" type="datetimeFigureOut">
              <a:rPr lang="fr-FR" smtClean="0"/>
              <a:pPr/>
              <a:t>01/06/2015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BE46-4210-41F7-9076-8F7D19BD11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827584" y="764704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Stage ES &amp; ST                                       27 Mars 2015</a:t>
            </a:r>
          </a:p>
          <a:p>
            <a:endParaRPr lang="fr-F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Etude d’une situation de travail</a:t>
            </a:r>
            <a:endParaRPr lang="fr-FR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1470025"/>
          </a:xfrm>
        </p:spPr>
        <p:txBody>
          <a:bodyPr>
            <a:noAutofit/>
          </a:bodyPr>
          <a:lstStyle/>
          <a:p>
            <a:r>
              <a:rPr lang="fr-FR" sz="5400" dirty="0" smtClean="0">
                <a:solidFill>
                  <a:srgbClr val="FF0000"/>
                </a:solidFill>
              </a:rPr>
              <a:t>Approche par le risque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fr-FR" sz="3200" i="1" u="sng" dirty="0" smtClean="0"/>
              <a:t>Présentation entreprise </a:t>
            </a:r>
            <a:endParaRPr lang="fr-FR" sz="3200" i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227687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L….   dispose de 7 usines classées dans toute la France qui collectent et recyclent les </a:t>
            </a:r>
            <a:r>
              <a:rPr lang="fr-FR" sz="2000" b="1" dirty="0" smtClean="0">
                <a:solidFill>
                  <a:srgbClr val="FF0000"/>
                </a:solidFill>
              </a:rPr>
              <a:t>DEEE</a:t>
            </a:r>
            <a:r>
              <a:rPr lang="fr-FR" sz="2000" dirty="0" smtClean="0">
                <a:solidFill>
                  <a:srgbClr val="FF0000"/>
                </a:solidFill>
              </a:rPr>
              <a:t>  ou </a:t>
            </a:r>
            <a:r>
              <a:rPr lang="fr-FR" sz="2000" b="1" dirty="0" smtClean="0">
                <a:solidFill>
                  <a:srgbClr val="FF0000"/>
                </a:solidFill>
              </a:rPr>
              <a:t>D3E</a:t>
            </a:r>
            <a:r>
              <a:rPr lang="fr-FR" sz="2000" dirty="0" smtClean="0">
                <a:solidFill>
                  <a:srgbClr val="FF0000"/>
                </a:solidFill>
              </a:rPr>
              <a:t> :</a:t>
            </a:r>
            <a:r>
              <a:rPr lang="fr-FR" sz="2000" dirty="0" smtClean="0"/>
              <a:t> </a:t>
            </a:r>
            <a:r>
              <a:rPr lang="fr-FR" sz="2000" i="1" dirty="0" smtClean="0">
                <a:solidFill>
                  <a:srgbClr val="FF0000"/>
                </a:solidFill>
              </a:rPr>
              <a:t>Déchets d’Equipements Electriques et Electroniques </a:t>
            </a:r>
            <a:r>
              <a:rPr lang="fr-FR" sz="2000" dirty="0" smtClean="0"/>
              <a:t> (matériel audiovisuel, informatique, bureautique, électrodomestique …)</a:t>
            </a:r>
            <a:endParaRPr lang="fr-FR" sz="2000" dirty="0" smtClean="0">
              <a:solidFill>
                <a:srgbClr val="FF0000"/>
              </a:solidFill>
            </a:endParaRPr>
          </a:p>
          <a:p>
            <a:pPr algn="just"/>
            <a:endParaRPr lang="fr-FR" sz="2000" dirty="0" smtClean="0">
              <a:solidFill>
                <a:srgbClr val="FF0000"/>
              </a:solidFill>
            </a:endParaRP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Le site de L…. emploie une vingtaine de salariés et recueille les </a:t>
            </a:r>
            <a:r>
              <a:rPr lang="fr-FR" sz="2000" dirty="0" smtClean="0">
                <a:solidFill>
                  <a:srgbClr val="FF0000"/>
                </a:solidFill>
              </a:rPr>
              <a:t>D3E</a:t>
            </a:r>
            <a:r>
              <a:rPr lang="fr-FR" sz="2000" dirty="0" smtClean="0"/>
              <a:t> des cinq départements de la région,  principalement  les moniteurs et téléviseurs à </a:t>
            </a:r>
            <a:r>
              <a:rPr lang="fr-FR" sz="2000" dirty="0" smtClean="0">
                <a:solidFill>
                  <a:srgbClr val="FF0000"/>
                </a:solidFill>
              </a:rPr>
              <a:t>tube cathodique </a:t>
            </a:r>
            <a:r>
              <a:rPr lang="fr-FR" sz="2000" dirty="0" smtClean="0"/>
              <a:t>qui représentent 60% de son activité.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26064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u="sng" dirty="0" smtClean="0"/>
              <a:t>Démantèlement d’un téléviseur</a:t>
            </a:r>
            <a:endParaRPr lang="fr-FR" sz="3200" i="1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836712"/>
            <a:ext cx="33843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Le démantèlement d’un téléviseur consiste à séparer les différents éléments :</a:t>
            </a:r>
          </a:p>
          <a:p>
            <a:r>
              <a:rPr lang="fr-FR" sz="1600" i="1" dirty="0" smtClean="0"/>
              <a:t>   </a:t>
            </a:r>
            <a:r>
              <a:rPr lang="fr-FR" sz="1400" i="1" dirty="0" smtClean="0"/>
              <a:t>coque plastique</a:t>
            </a:r>
          </a:p>
          <a:p>
            <a:r>
              <a:rPr lang="fr-FR" sz="1400" i="1" dirty="0" smtClean="0"/>
              <a:t>   tube cathodique </a:t>
            </a:r>
          </a:p>
          <a:p>
            <a:r>
              <a:rPr lang="fr-FR" sz="1400" i="1" dirty="0" smtClean="0"/>
              <a:t>   cartes électroniques</a:t>
            </a:r>
          </a:p>
          <a:p>
            <a:r>
              <a:rPr lang="fr-FR" sz="1400" i="1" dirty="0" smtClean="0"/>
              <a:t>   câbles</a:t>
            </a:r>
          </a:p>
          <a:p>
            <a:r>
              <a:rPr lang="fr-FR" sz="1400" i="1" dirty="0" smtClean="0"/>
              <a:t>   déviateur</a:t>
            </a:r>
          </a:p>
          <a:p>
            <a:r>
              <a:rPr lang="fr-FR" sz="1400" i="1" dirty="0" smtClean="0"/>
              <a:t>   canon à électrons</a:t>
            </a:r>
          </a:p>
          <a:p>
            <a:r>
              <a:rPr lang="fr-FR" sz="1400" i="1" dirty="0" smtClean="0"/>
              <a:t>   parties métalliques</a:t>
            </a:r>
          </a:p>
          <a:p>
            <a:endParaRPr lang="fr-FR" sz="1600" i="1" dirty="0" smtClean="0"/>
          </a:p>
          <a:p>
            <a:r>
              <a:rPr lang="fr-FR" sz="1600" dirty="0" smtClean="0">
                <a:solidFill>
                  <a:srgbClr val="FF0000"/>
                </a:solidFill>
              </a:rPr>
              <a:t>en vue de la récupération et de la valorisation des différentes matières premières :</a:t>
            </a:r>
          </a:p>
          <a:p>
            <a:r>
              <a:rPr lang="fr-FR" sz="1400" i="1" dirty="0" smtClean="0"/>
              <a:t>   plastique</a:t>
            </a:r>
          </a:p>
          <a:p>
            <a:r>
              <a:rPr lang="fr-FR" sz="1400" i="1" dirty="0" smtClean="0"/>
              <a:t>   verre</a:t>
            </a:r>
          </a:p>
          <a:p>
            <a:r>
              <a:rPr lang="fr-FR" sz="1400" i="1" dirty="0" smtClean="0"/>
              <a:t>   métaux ferreux (acier)</a:t>
            </a:r>
          </a:p>
          <a:p>
            <a:r>
              <a:rPr lang="fr-FR" sz="1400" i="1" dirty="0" smtClean="0"/>
              <a:t>   métaux non ferreux (cuivre, aluminium)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11960" y="4797152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/>
              <a:t>Atelier de démantèlement des téléviseurs</a:t>
            </a:r>
            <a:endParaRPr lang="fr-FR" sz="1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5157192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Les différents éléments récupérés sont stockés dans des bacs spécifiques, acheminés ensuite vers les entreprises chargées de la valorisation de chaque type de matière première.</a:t>
            </a:r>
            <a:endParaRPr lang="fr-FR" sz="1600" dirty="0">
              <a:solidFill>
                <a:srgbClr val="FF0000"/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1052736"/>
            <a:ext cx="4718958" cy="372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4283968" y="5157192"/>
            <a:ext cx="4536504" cy="1412776"/>
          </a:xfrm>
          <a:prstGeom prst="star16">
            <a:avLst>
              <a:gd name="adj" fmla="val 38426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360">
            <a:solidFill>
              <a:srgbClr val="FF33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76056" y="5373216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tubes cathodiques contiennent des métaux lourds (plomb) et des poudres luminophores toxiques (phosphore, cadmium)</a:t>
            </a:r>
            <a:endParaRPr lang="fr-FR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3326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Poste de démantèlement </a:t>
            </a: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(en 2012)</a:t>
            </a:r>
            <a:endParaRPr kumimoji="0" lang="fr-F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64088" y="1052737"/>
            <a:ext cx="3635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Hervé travaille depuis 3 ans, 7 heures par jour comme agent de démantèlement.</a:t>
            </a:r>
          </a:p>
          <a:p>
            <a:pPr algn="just"/>
            <a:endParaRPr lang="fr-FR" sz="1400" dirty="0" smtClean="0">
              <a:solidFill>
                <a:srgbClr val="FF0000"/>
              </a:solidFill>
            </a:endParaRPr>
          </a:p>
          <a:p>
            <a:pPr algn="just"/>
            <a:r>
              <a:rPr lang="fr-FR" sz="1400" dirty="0" smtClean="0"/>
              <a:t>Avec ses collègues,  il dispose les téléviseurs sur le tapis roulant central avant de les dispatcher sur chaque poste . </a:t>
            </a:r>
          </a:p>
          <a:p>
            <a:pPr algn="just"/>
            <a:endParaRPr lang="fr-FR" sz="1400" dirty="0" smtClean="0">
              <a:solidFill>
                <a:srgbClr val="FF0000"/>
              </a:solidFill>
            </a:endParaRPr>
          </a:p>
          <a:p>
            <a:pPr algn="just"/>
            <a:r>
              <a:rPr lang="fr-FR" sz="1400" dirty="0" smtClean="0"/>
              <a:t>Pour démanteler un téléviseur, Hervé utilise comme outillage principal : </a:t>
            </a:r>
            <a:r>
              <a:rPr lang="fr-FR" sz="1400" dirty="0" smtClean="0">
                <a:solidFill>
                  <a:srgbClr val="FF0000"/>
                </a:solidFill>
              </a:rPr>
              <a:t>une </a:t>
            </a:r>
            <a:r>
              <a:rPr lang="fr-FR" sz="1400" dirty="0" err="1" smtClean="0">
                <a:solidFill>
                  <a:srgbClr val="FF0000"/>
                </a:solidFill>
              </a:rPr>
              <a:t>dévisseuse</a:t>
            </a:r>
            <a:r>
              <a:rPr lang="fr-FR" sz="1400" dirty="0" smtClean="0">
                <a:solidFill>
                  <a:srgbClr val="FF0000"/>
                </a:solidFill>
              </a:rPr>
              <a:t> électrique, une pince coupante pour sectionner les câbles et un marteau pour séparer les éléments récalcitrants et casser le col du tube pour récupérer le canon à électrons</a:t>
            </a:r>
            <a:r>
              <a:rPr lang="fr-FR" sz="1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1400" dirty="0" smtClean="0"/>
              <a:t>Il jette ou dispose les différents éléments dans des bacs spécifiques, placés à proximité</a:t>
            </a:r>
            <a:r>
              <a:rPr lang="fr-FR" sz="1400" dirty="0" smtClean="0">
                <a:solidFill>
                  <a:srgbClr val="FF0000"/>
                </a:solidFill>
              </a:rPr>
              <a:t>, en faisant attention à la manipulation du tube cathodique.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5157193"/>
            <a:ext cx="82809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Lors de son embauche en 2012 Hervé a reçu des consignes de son supérieur et les conseils d’un agent expérimenté, pour lui permettre de mener à bien son travail en toute sécurité.</a:t>
            </a:r>
          </a:p>
          <a:p>
            <a:endParaRPr lang="fr-FR" sz="1400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A cette époque les risques chimiques dus aux métaux lourds (plomb) et aux poussières nocives ( </a:t>
            </a:r>
            <a:r>
              <a:rPr lang="fr-FR" dirty="0" err="1" smtClean="0">
                <a:solidFill>
                  <a:srgbClr val="FF0000"/>
                </a:solidFill>
              </a:rPr>
              <a:t>phospore</a:t>
            </a:r>
            <a:r>
              <a:rPr lang="fr-FR" dirty="0" smtClean="0">
                <a:solidFill>
                  <a:srgbClr val="FF0000"/>
                </a:solidFill>
              </a:rPr>
              <a:t>, cadmium) n’étaient pas pris en compte.</a:t>
            </a:r>
          </a:p>
          <a:p>
            <a:endParaRPr lang="fr-FR" sz="1400" dirty="0" smtClean="0"/>
          </a:p>
          <a:p>
            <a:endParaRPr lang="fr-FR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737"/>
            <a:ext cx="47434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991600" cy="1403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i="1" u="sng" dirty="0" err="1" smtClean="0"/>
              <a:t>Approche</a:t>
            </a:r>
            <a:r>
              <a:rPr lang="en-GB" sz="3200" i="1" u="sng" dirty="0" smtClean="0"/>
              <a:t> par le </a:t>
            </a:r>
            <a:r>
              <a:rPr lang="en-GB" sz="3200" i="1" u="sng" dirty="0" err="1" smtClean="0"/>
              <a:t>risque</a:t>
            </a:r>
            <a:endParaRPr lang="en-GB" sz="3200" i="1" u="sng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2924944"/>
            <a:ext cx="3997326" cy="1728192"/>
            <a:chOff x="748" y="1956"/>
            <a:chExt cx="2518" cy="1182"/>
          </a:xfrm>
        </p:grpSpPr>
        <p:sp>
          <p:nvSpPr>
            <p:cNvPr id="50194" name="Oval 3"/>
            <p:cNvSpPr>
              <a:spLocks noChangeArrowheads="1"/>
            </p:cNvSpPr>
            <p:nvPr/>
          </p:nvSpPr>
          <p:spPr bwMode="auto">
            <a:xfrm>
              <a:off x="748" y="1956"/>
              <a:ext cx="2518" cy="1182"/>
            </a:xfrm>
            <a:prstGeom prst="ellipse">
              <a:avLst/>
            </a:prstGeom>
            <a:solidFill>
              <a:srgbClr val="FF9999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0195" name="Text Box 4"/>
            <p:cNvSpPr txBox="1">
              <a:spLocks noChangeArrowheads="1"/>
            </p:cNvSpPr>
            <p:nvPr/>
          </p:nvSpPr>
          <p:spPr bwMode="auto">
            <a:xfrm>
              <a:off x="975" y="2104"/>
              <a:ext cx="1542" cy="9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993300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FF0000"/>
                  </a:solidFill>
                  <a:latin typeface="Verdana" pitchFamily="34" charset="0"/>
                </a:rPr>
                <a:t>Dangers</a:t>
              </a:r>
            </a:p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993300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 smtClean="0">
                  <a:latin typeface="Verdana" pitchFamily="34" charset="0"/>
                </a:rPr>
                <a:t>Projection de </a:t>
              </a:r>
              <a:r>
                <a:rPr lang="en-GB" sz="1200" b="1" dirty="0" err="1" smtClean="0">
                  <a:latin typeface="Verdana" pitchFamily="34" charset="0"/>
                </a:rPr>
                <a:t>morceaux</a:t>
              </a:r>
              <a:r>
                <a:rPr lang="en-GB" sz="1200" b="1" dirty="0" smtClean="0">
                  <a:latin typeface="Verdana" pitchFamily="34" charset="0"/>
                </a:rPr>
                <a:t> de </a:t>
              </a:r>
              <a:r>
                <a:rPr lang="en-GB" sz="1200" b="1" dirty="0" err="1" smtClean="0">
                  <a:latin typeface="Verdana" pitchFamily="34" charset="0"/>
                </a:rPr>
                <a:t>verre</a:t>
              </a:r>
              <a:endParaRPr lang="en-GB" sz="1200" b="1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993300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 smtClean="0">
                  <a:latin typeface="Verdana" pitchFamily="34" charset="0"/>
                </a:rPr>
                <a:t>Projection de </a:t>
              </a:r>
              <a:r>
                <a:rPr lang="en-GB" sz="1200" b="1" dirty="0" err="1" smtClean="0">
                  <a:latin typeface="Verdana" pitchFamily="34" charset="0"/>
                </a:rPr>
                <a:t>poussières</a:t>
              </a:r>
              <a:r>
                <a:rPr lang="en-GB" sz="1200" b="1" dirty="0" smtClean="0">
                  <a:latin typeface="Verdana" pitchFamily="34" charset="0"/>
                </a:rPr>
                <a:t> </a:t>
              </a:r>
              <a:r>
                <a:rPr lang="en-GB" sz="1200" b="1" dirty="0" err="1" smtClean="0">
                  <a:latin typeface="Verdana" pitchFamily="34" charset="0"/>
                </a:rPr>
                <a:t>nocives</a:t>
              </a:r>
              <a:endParaRPr lang="en-GB" sz="1200" b="1" dirty="0">
                <a:latin typeface="Verdana" pitchFamily="34" charset="0"/>
              </a:endParaRPr>
            </a:p>
          </p:txBody>
        </p:sp>
      </p:grpSp>
      <p:sp>
        <p:nvSpPr>
          <p:cNvPr id="50180" name="Oval 5"/>
          <p:cNvSpPr>
            <a:spLocks noChangeArrowheads="1"/>
          </p:cNvSpPr>
          <p:nvPr/>
        </p:nvSpPr>
        <p:spPr bwMode="auto">
          <a:xfrm>
            <a:off x="4139952" y="2924945"/>
            <a:ext cx="4215259" cy="1656184"/>
          </a:xfrm>
          <a:prstGeom prst="ellipse">
            <a:avLst/>
          </a:prstGeom>
          <a:solidFill>
            <a:srgbClr val="CCECFF">
              <a:alpha val="50195"/>
            </a:srgbClr>
          </a:solidFill>
          <a:ln w="3240">
            <a:solidFill>
              <a:srgbClr val="CCE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5580112" y="3284984"/>
            <a:ext cx="1738313" cy="753669"/>
          </a:xfrm>
          <a:prstGeom prst="rect">
            <a:avLst/>
          </a:prstGeom>
          <a:solidFill>
            <a:srgbClr val="EBF6F9">
              <a:alpha val="49804"/>
            </a:srgbClr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000066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solidFill>
                  <a:srgbClr val="FF0000"/>
                </a:solidFill>
                <a:latin typeface="Verdana" pitchFamily="34" charset="0"/>
              </a:rPr>
              <a:t>Opérateur</a:t>
            </a: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000066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solidFill>
                  <a:srgbClr val="000066"/>
                </a:solidFill>
                <a:latin typeface="Verdana" pitchFamily="34" charset="0"/>
              </a:rPr>
              <a:t>Hervé</a:t>
            </a:r>
            <a:endParaRPr lang="en-GB" sz="16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0182" name="Freeform 7"/>
          <p:cNvSpPr>
            <a:spLocks noChangeArrowheads="1"/>
          </p:cNvSpPr>
          <p:nvPr/>
        </p:nvSpPr>
        <p:spPr bwMode="auto">
          <a:xfrm>
            <a:off x="4067944" y="3212976"/>
            <a:ext cx="1189037" cy="1152128"/>
          </a:xfrm>
          <a:custGeom>
            <a:avLst/>
            <a:gdLst>
              <a:gd name="T0" fmla="*/ 2147483647 w 1614"/>
              <a:gd name="T1" fmla="*/ 0 h 1104"/>
              <a:gd name="T2" fmla="*/ 2147483647 w 1614"/>
              <a:gd name="T3" fmla="*/ 2147483647 h 1104"/>
              <a:gd name="T4" fmla="*/ 2147483647 w 1614"/>
              <a:gd name="T5" fmla="*/ 2147483647 h 1104"/>
              <a:gd name="T6" fmla="*/ 2147483647 w 1614"/>
              <a:gd name="T7" fmla="*/ 2147483647 h 1104"/>
              <a:gd name="T8" fmla="*/ 2147483647 w 1614"/>
              <a:gd name="T9" fmla="*/ 2147483647 h 1104"/>
              <a:gd name="T10" fmla="*/ 2147483647 w 1614"/>
              <a:gd name="T11" fmla="*/ 2147483647 h 1104"/>
              <a:gd name="T12" fmla="*/ 2147483647 w 1614"/>
              <a:gd name="T13" fmla="*/ 2147483647 h 1104"/>
              <a:gd name="T14" fmla="*/ 2147483647 w 1614"/>
              <a:gd name="T15" fmla="*/ 2147483647 h 1104"/>
              <a:gd name="T16" fmla="*/ 2147483647 w 1614"/>
              <a:gd name="T17" fmla="*/ 2147483647 h 1104"/>
              <a:gd name="T18" fmla="*/ 2147483647 w 1614"/>
              <a:gd name="T19" fmla="*/ 2147483647 h 1104"/>
              <a:gd name="T20" fmla="*/ 2147483647 w 1614"/>
              <a:gd name="T21" fmla="*/ 2147483647 h 1104"/>
              <a:gd name="T22" fmla="*/ 2147483647 w 1614"/>
              <a:gd name="T23" fmla="*/ 2147483647 h 1104"/>
              <a:gd name="T24" fmla="*/ 2147483647 w 1614"/>
              <a:gd name="T25" fmla="*/ 2147483647 h 1104"/>
              <a:gd name="T26" fmla="*/ 2147483647 w 1614"/>
              <a:gd name="T27" fmla="*/ 2147483647 h 1104"/>
              <a:gd name="T28" fmla="*/ 0 w 1614"/>
              <a:gd name="T29" fmla="*/ 2147483647 h 1104"/>
              <a:gd name="T30" fmla="*/ 2147483647 w 1614"/>
              <a:gd name="T31" fmla="*/ 2147483647 h 1104"/>
              <a:gd name="T32" fmla="*/ 2147483647 w 1614"/>
              <a:gd name="T33" fmla="*/ 2147483647 h 1104"/>
              <a:gd name="T34" fmla="*/ 2147483647 w 1614"/>
              <a:gd name="T35" fmla="*/ 2147483647 h 1104"/>
              <a:gd name="T36" fmla="*/ 2147483647 w 1614"/>
              <a:gd name="T37" fmla="*/ 0 h 1104"/>
              <a:gd name="T38" fmla="*/ 2147483647 w 1614"/>
              <a:gd name="T39" fmla="*/ 0 h 110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14"/>
              <a:gd name="T61" fmla="*/ 0 h 1104"/>
              <a:gd name="T62" fmla="*/ 1614 w 1614"/>
              <a:gd name="T63" fmla="*/ 1104 h 110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14" h="1104">
                <a:moveTo>
                  <a:pt x="876" y="0"/>
                </a:moveTo>
                <a:lnTo>
                  <a:pt x="1044" y="60"/>
                </a:lnTo>
                <a:lnTo>
                  <a:pt x="1260" y="144"/>
                </a:lnTo>
                <a:lnTo>
                  <a:pt x="1440" y="252"/>
                </a:lnTo>
                <a:lnTo>
                  <a:pt x="1548" y="366"/>
                </a:lnTo>
                <a:lnTo>
                  <a:pt x="1614" y="480"/>
                </a:lnTo>
                <a:lnTo>
                  <a:pt x="1608" y="564"/>
                </a:lnTo>
                <a:lnTo>
                  <a:pt x="1584" y="654"/>
                </a:lnTo>
                <a:lnTo>
                  <a:pt x="1494" y="792"/>
                </a:lnTo>
                <a:lnTo>
                  <a:pt x="1332" y="900"/>
                </a:lnTo>
                <a:lnTo>
                  <a:pt x="1116" y="1008"/>
                </a:lnTo>
                <a:lnTo>
                  <a:pt x="780" y="1104"/>
                </a:lnTo>
                <a:lnTo>
                  <a:pt x="298" y="914"/>
                </a:lnTo>
                <a:lnTo>
                  <a:pt x="60" y="720"/>
                </a:lnTo>
                <a:lnTo>
                  <a:pt x="0" y="564"/>
                </a:lnTo>
                <a:lnTo>
                  <a:pt x="30" y="402"/>
                </a:lnTo>
                <a:lnTo>
                  <a:pt x="174" y="246"/>
                </a:lnTo>
                <a:lnTo>
                  <a:pt x="492" y="96"/>
                </a:lnTo>
                <a:lnTo>
                  <a:pt x="732" y="0"/>
                </a:lnTo>
                <a:lnTo>
                  <a:pt x="876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 flipH="1" flipV="1">
            <a:off x="2987823" y="2492895"/>
            <a:ext cx="1440160" cy="1080120"/>
          </a:xfrm>
          <a:prstGeom prst="line">
            <a:avLst/>
          </a:prstGeom>
          <a:noFill/>
          <a:ln w="38160">
            <a:solidFill>
              <a:srgbClr val="FFB9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184" name="AutoShape 9"/>
          <p:cNvSpPr>
            <a:spLocks noChangeArrowheads="1"/>
          </p:cNvSpPr>
          <p:nvPr/>
        </p:nvSpPr>
        <p:spPr bwMode="auto">
          <a:xfrm rot="5400000">
            <a:off x="4394014" y="4543090"/>
            <a:ext cx="648072" cy="292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185" name="AutoShape 10"/>
          <p:cNvSpPr>
            <a:spLocks noChangeArrowheads="1"/>
          </p:cNvSpPr>
          <p:nvPr/>
        </p:nvSpPr>
        <p:spPr bwMode="auto">
          <a:xfrm>
            <a:off x="1907704" y="5157192"/>
            <a:ext cx="5616624" cy="1412776"/>
          </a:xfrm>
          <a:prstGeom prst="star16">
            <a:avLst>
              <a:gd name="adj" fmla="val 38426"/>
            </a:avLst>
          </a:prstGeom>
          <a:gradFill rotWithShape="0">
            <a:gsLst>
              <a:gs pos="0">
                <a:srgbClr val="F98D43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FF33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283968" y="1340768"/>
            <a:ext cx="4032250" cy="2520951"/>
            <a:chOff x="2631" y="1003"/>
            <a:chExt cx="2540" cy="1588"/>
          </a:xfrm>
        </p:grpSpPr>
        <p:sp>
          <p:nvSpPr>
            <p:cNvPr id="50191" name="AutoShape 12"/>
            <p:cNvSpPr>
              <a:spLocks noChangeArrowheads="1"/>
            </p:cNvSpPr>
            <p:nvPr/>
          </p:nvSpPr>
          <p:spPr bwMode="auto">
            <a:xfrm>
              <a:off x="2631" y="2261"/>
              <a:ext cx="486" cy="330"/>
            </a:xfrm>
            <a:prstGeom prst="irregularSeal1">
              <a:avLst/>
            </a:prstGeom>
            <a:solidFill>
              <a:srgbClr val="F98D43"/>
            </a:solidFill>
            <a:ln w="12600">
              <a:solidFill>
                <a:srgbClr val="F98D4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0192" name="Text Box 13"/>
            <p:cNvSpPr txBox="1">
              <a:spLocks noChangeArrowheads="1"/>
            </p:cNvSpPr>
            <p:nvPr/>
          </p:nvSpPr>
          <p:spPr bwMode="auto">
            <a:xfrm>
              <a:off x="3493" y="1003"/>
              <a:ext cx="1678" cy="862"/>
            </a:xfrm>
            <a:prstGeom prst="rect">
              <a:avLst/>
            </a:prstGeom>
            <a:solidFill>
              <a:srgbClr val="F98D43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FEFEEA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 err="1" smtClean="0">
                  <a:solidFill>
                    <a:schemeClr val="accent1">
                      <a:lumMod val="75000"/>
                    </a:schemeClr>
                  </a:solidFill>
                  <a:latin typeface="Verdana" pitchFamily="34" charset="0"/>
                </a:rPr>
                <a:t>Evènement</a:t>
              </a:r>
              <a:r>
                <a:rPr lang="en-GB" sz="1400" b="1" dirty="0" smtClean="0">
                  <a:solidFill>
                    <a:schemeClr val="accent1">
                      <a:lumMod val="75000"/>
                    </a:schemeClr>
                  </a:solidFill>
                  <a:latin typeface="Verdana" pitchFamily="34" charset="0"/>
                </a:rPr>
                <a:t> </a:t>
              </a:r>
              <a:r>
                <a:rPr lang="en-GB" sz="1400" b="1" dirty="0" err="1" smtClean="0">
                  <a:solidFill>
                    <a:schemeClr val="accent1">
                      <a:lumMod val="75000"/>
                    </a:schemeClr>
                  </a:solidFill>
                  <a:latin typeface="Verdana" pitchFamily="34" charset="0"/>
                </a:rPr>
                <a:t>dangereux</a:t>
              </a:r>
              <a:endParaRPr lang="en-GB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FEFEEA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 err="1" smtClean="0">
                  <a:solidFill>
                    <a:srgbClr val="FEFEEA"/>
                  </a:solidFill>
                  <a:latin typeface="Verdana" pitchFamily="34" charset="0"/>
                </a:rPr>
                <a:t>Hervé</a:t>
              </a:r>
              <a:r>
                <a:rPr lang="en-GB" sz="1200" b="1" dirty="0" smtClean="0">
                  <a:solidFill>
                    <a:srgbClr val="FEFEEA"/>
                  </a:solidFill>
                  <a:latin typeface="Verdana" pitchFamily="34" charset="0"/>
                </a:rPr>
                <a:t> </a:t>
              </a:r>
              <a:r>
                <a:rPr lang="en-GB" sz="1200" b="1" dirty="0" err="1" smtClean="0">
                  <a:solidFill>
                    <a:srgbClr val="FEFEEA"/>
                  </a:solidFill>
                  <a:latin typeface="Verdana" pitchFamily="34" charset="0"/>
                </a:rPr>
                <a:t>casse</a:t>
              </a:r>
              <a:r>
                <a:rPr lang="en-GB" sz="1200" b="1" dirty="0" smtClean="0">
                  <a:solidFill>
                    <a:srgbClr val="FEFEEA"/>
                  </a:solidFill>
                  <a:latin typeface="Verdana" pitchFamily="34" charset="0"/>
                </a:rPr>
                <a:t> </a:t>
              </a:r>
              <a:r>
                <a:rPr lang="en-GB" sz="1200" b="1" dirty="0" err="1" smtClean="0">
                  <a:solidFill>
                    <a:srgbClr val="FEFEEA"/>
                  </a:solidFill>
                  <a:latin typeface="Verdana" pitchFamily="34" charset="0"/>
                </a:rPr>
                <a:t>accidentellement</a:t>
              </a:r>
              <a:r>
                <a:rPr lang="en-GB" sz="1200" b="1" dirty="0" smtClean="0">
                  <a:solidFill>
                    <a:srgbClr val="FEFEEA"/>
                  </a:solidFill>
                  <a:latin typeface="Verdana" pitchFamily="34" charset="0"/>
                </a:rPr>
                <a:t> le </a:t>
              </a:r>
              <a:r>
                <a:rPr lang="en-GB" sz="1200" b="1" dirty="0" err="1" smtClean="0">
                  <a:solidFill>
                    <a:srgbClr val="FEFEEA"/>
                  </a:solidFill>
                  <a:latin typeface="Verdana" pitchFamily="34" charset="0"/>
                </a:rPr>
                <a:t>col</a:t>
              </a:r>
              <a:r>
                <a:rPr lang="en-GB" sz="1200" b="1" dirty="0" smtClean="0">
                  <a:solidFill>
                    <a:srgbClr val="FEFEEA"/>
                  </a:solidFill>
                  <a:latin typeface="Verdana" pitchFamily="34" charset="0"/>
                </a:rPr>
                <a:t> du tube </a:t>
              </a:r>
              <a:r>
                <a:rPr lang="en-GB" sz="1200" b="1" dirty="0" err="1" smtClean="0">
                  <a:solidFill>
                    <a:srgbClr val="FEFEEA"/>
                  </a:solidFill>
                  <a:latin typeface="Verdana" pitchFamily="34" charset="0"/>
                </a:rPr>
                <a:t>cathodique</a:t>
              </a:r>
              <a:endParaRPr lang="en-GB" sz="1200" b="1" dirty="0" smtClean="0">
                <a:solidFill>
                  <a:srgbClr val="FEFEEA"/>
                </a:solidFill>
                <a:latin typeface="Verdana" pitchFamily="34" charset="0"/>
              </a:endParaRPr>
            </a:p>
            <a:p>
              <a:pPr algn="ctr" eaLnBrk="0" hangingPunct="0">
                <a:lnSpc>
                  <a:spcPct val="100000"/>
                </a:lnSpc>
                <a:spcBef>
                  <a:spcPts val="1250"/>
                </a:spcBef>
                <a:buClr>
                  <a:srgbClr val="FEFEEA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200" b="1" dirty="0">
                <a:solidFill>
                  <a:srgbClr val="FEFEEA"/>
                </a:solidFill>
                <a:latin typeface="Verdana" pitchFamily="34" charset="0"/>
              </a:endParaRPr>
            </a:p>
          </p:txBody>
        </p:sp>
        <p:sp>
          <p:nvSpPr>
            <p:cNvPr id="50193" name="Line 14"/>
            <p:cNvSpPr>
              <a:spLocks noChangeShapeType="1"/>
            </p:cNvSpPr>
            <p:nvPr/>
          </p:nvSpPr>
          <p:spPr bwMode="auto">
            <a:xfrm flipV="1">
              <a:off x="2996" y="1724"/>
              <a:ext cx="689" cy="662"/>
            </a:xfrm>
            <a:prstGeom prst="line">
              <a:avLst/>
            </a:prstGeom>
            <a:noFill/>
            <a:ln w="57240">
              <a:solidFill>
                <a:srgbClr val="F98D4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0187" name="Text Box 15"/>
          <p:cNvSpPr txBox="1">
            <a:spLocks noChangeArrowheads="1"/>
          </p:cNvSpPr>
          <p:nvPr/>
        </p:nvSpPr>
        <p:spPr bwMode="auto">
          <a:xfrm flipH="1">
            <a:off x="611560" y="1124744"/>
            <a:ext cx="2589212" cy="1440160"/>
          </a:xfrm>
          <a:prstGeom prst="rect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 smtClean="0">
              <a:solidFill>
                <a:srgbClr val="FEFEEA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Verdana" pitchFamily="34" charset="0"/>
              </a:rPr>
              <a:t>Situation </a:t>
            </a:r>
            <a:r>
              <a:rPr lang="en-GB" sz="1600" b="1" dirty="0" err="1" smtClean="0">
                <a:solidFill>
                  <a:srgbClr val="FF0000"/>
                </a:solidFill>
                <a:latin typeface="Verdana" pitchFamily="34" charset="0"/>
              </a:rPr>
              <a:t>dangereuse</a:t>
            </a:r>
            <a:endParaRPr lang="en-GB" sz="16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latin typeface="Verdana" pitchFamily="34" charset="0"/>
              </a:rPr>
              <a:t>Hervé</a:t>
            </a: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démantèle</a:t>
            </a:r>
            <a:r>
              <a:rPr lang="en-GB" sz="1200" b="1" dirty="0" smtClean="0">
                <a:latin typeface="Verdana" pitchFamily="34" charset="0"/>
              </a:rPr>
              <a:t> un </a:t>
            </a:r>
            <a:r>
              <a:rPr lang="en-GB" sz="1200" b="1" dirty="0" err="1" smtClean="0">
                <a:latin typeface="Verdana" pitchFamily="34" charset="0"/>
              </a:rPr>
              <a:t>téléviseur</a:t>
            </a: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dans</a:t>
            </a: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lequel</a:t>
            </a:r>
            <a:r>
              <a:rPr lang="en-GB" sz="1200" b="1" dirty="0" smtClean="0">
                <a:latin typeface="Verdana" pitchFamily="34" charset="0"/>
              </a:rPr>
              <a:t> se </a:t>
            </a:r>
            <a:r>
              <a:rPr lang="en-GB" sz="1200" b="1" dirty="0" err="1" smtClean="0">
                <a:latin typeface="Verdana" pitchFamily="34" charset="0"/>
              </a:rPr>
              <a:t>trouvent</a:t>
            </a:r>
            <a:r>
              <a:rPr lang="en-GB" sz="1200" b="1" dirty="0" smtClean="0">
                <a:latin typeface="Verdana" pitchFamily="34" charset="0"/>
              </a:rPr>
              <a:t> des substances </a:t>
            </a:r>
            <a:r>
              <a:rPr lang="en-GB" sz="1200" b="1" dirty="0" err="1" smtClean="0">
                <a:latin typeface="Verdana" pitchFamily="34" charset="0"/>
              </a:rPr>
              <a:t>dangereuses</a:t>
            </a:r>
            <a:endParaRPr lang="en-GB" sz="1200" b="1" dirty="0" smtClean="0"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FEFEEA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>
              <a:solidFill>
                <a:srgbClr val="FEFEEA"/>
              </a:solidFill>
              <a:latin typeface="Verdana" pitchFamily="34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048125" y="1600200"/>
            <a:ext cx="1044575" cy="982663"/>
            <a:chOff x="2550" y="1008"/>
            <a:chExt cx="658" cy="619"/>
          </a:xfrm>
        </p:grpSpPr>
        <p:graphicFrame>
          <p:nvGraphicFramePr>
            <p:cNvPr id="50189" name="Object 17"/>
            <p:cNvGraphicFramePr>
              <a:graphicFrameLocks noChangeAspect="1"/>
            </p:cNvGraphicFramePr>
            <p:nvPr/>
          </p:nvGraphicFramePr>
          <p:xfrm>
            <a:off x="2550" y="1008"/>
            <a:ext cx="659" cy="620"/>
          </p:xfrm>
          <a:graphic>
            <a:graphicData uri="http://schemas.openxmlformats.org/presentationml/2006/ole">
              <p:oleObj spid="_x0000_s5125" r:id="rId4" imgW="3180952" imgH="2991268" progId="">
                <p:embed/>
              </p:oleObj>
            </a:graphicData>
          </a:graphic>
        </p:graphicFrame>
        <p:sp>
          <p:nvSpPr>
            <p:cNvPr id="50190" name="Text Box 18"/>
            <p:cNvSpPr txBox="1">
              <a:spLocks noChangeArrowheads="1"/>
            </p:cNvSpPr>
            <p:nvPr/>
          </p:nvSpPr>
          <p:spPr bwMode="auto">
            <a:xfrm>
              <a:off x="2550" y="1008"/>
              <a:ext cx="659" cy="6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627784" y="5229200"/>
            <a:ext cx="4392488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ts val="1250"/>
              </a:spcBef>
              <a:buClr>
                <a:srgbClr val="9933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solidFill>
                  <a:srgbClr val="C00000"/>
                </a:solidFill>
                <a:latin typeface="Verdana" pitchFamily="34" charset="0"/>
              </a:rPr>
              <a:t>Dommages</a:t>
            </a:r>
            <a:r>
              <a:rPr lang="en-GB" sz="1600" b="1" dirty="0" smtClean="0">
                <a:solidFill>
                  <a:srgbClr val="C00000"/>
                </a:solidFill>
                <a:latin typeface="Verdana" pitchFamily="34" charset="0"/>
              </a:rPr>
              <a:t> :</a:t>
            </a:r>
          </a:p>
          <a:p>
            <a:pPr algn="ctr" eaLnBrk="0" hangingPunct="0">
              <a:lnSpc>
                <a:spcPct val="100000"/>
              </a:lnSpc>
              <a:buClr>
                <a:srgbClr val="9933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latin typeface="Verdana" pitchFamily="34" charset="0"/>
              </a:rPr>
              <a:t>Blessures</a:t>
            </a:r>
            <a:r>
              <a:rPr lang="en-GB" sz="1200" b="1" dirty="0" smtClean="0">
                <a:latin typeface="Verdana" pitchFamily="34" charset="0"/>
              </a:rPr>
              <a:t> physiques :</a:t>
            </a:r>
          </a:p>
          <a:p>
            <a:pPr algn="ctr" eaLnBrk="0" hangingPunct="0">
              <a:lnSpc>
                <a:spcPct val="100000"/>
              </a:lnSpc>
              <a:buClr>
                <a:srgbClr val="9933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Coupures</a:t>
            </a:r>
            <a:r>
              <a:rPr lang="en-GB" sz="1200" b="1" dirty="0" smtClean="0">
                <a:latin typeface="Verdana" pitchFamily="34" charset="0"/>
              </a:rPr>
              <a:t> bras </a:t>
            </a:r>
            <a:r>
              <a:rPr lang="en-GB" sz="1200" b="1" dirty="0" err="1" smtClean="0">
                <a:latin typeface="Verdana" pitchFamily="34" charset="0"/>
              </a:rPr>
              <a:t>ou</a:t>
            </a:r>
            <a:r>
              <a:rPr lang="en-GB" sz="1200" b="1" dirty="0" smtClean="0">
                <a:latin typeface="Verdana" pitchFamily="34" charset="0"/>
              </a:rPr>
              <a:t> visage</a:t>
            </a:r>
          </a:p>
          <a:p>
            <a:pPr algn="ctr" eaLnBrk="0" hangingPunct="0">
              <a:lnSpc>
                <a:spcPct val="100000"/>
              </a:lnSpc>
              <a:buClr>
                <a:srgbClr val="9933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latin typeface="Verdana" pitchFamily="34" charset="0"/>
              </a:rPr>
              <a:t>Lésions</a:t>
            </a: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occulaires</a:t>
            </a:r>
            <a:endParaRPr lang="en-GB" sz="1200" b="1" dirty="0" smtClean="0"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buClr>
                <a:srgbClr val="9933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Verdana" pitchFamily="34" charset="0"/>
              </a:rPr>
              <a:t>Inhalation de </a:t>
            </a:r>
            <a:r>
              <a:rPr lang="en-GB" sz="1200" b="1" dirty="0" err="1" smtClean="0">
                <a:latin typeface="Verdana" pitchFamily="34" charset="0"/>
              </a:rPr>
              <a:t>poussières</a:t>
            </a:r>
            <a:r>
              <a:rPr lang="en-GB" sz="1200" b="1" dirty="0" smtClean="0">
                <a:latin typeface="Verdana" pitchFamily="34" charset="0"/>
              </a:rPr>
              <a:t> </a:t>
            </a:r>
            <a:r>
              <a:rPr lang="en-GB" sz="1200" b="1" dirty="0" err="1" smtClean="0">
                <a:latin typeface="Verdana" pitchFamily="34" charset="0"/>
              </a:rPr>
              <a:t>nocives</a:t>
            </a:r>
            <a:endParaRPr lang="en-GB" sz="1200" b="1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76672"/>
            <a:ext cx="8991600" cy="11967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i="1" u="sng" dirty="0" smtClean="0"/>
              <a:t>Estimation des </a:t>
            </a:r>
            <a:r>
              <a:rPr lang="en-GB" sz="3200" i="1" u="sng" dirty="0" err="1" smtClean="0"/>
              <a:t>risques</a:t>
            </a:r>
            <a:endParaRPr lang="en-GB" sz="3200" i="1" u="sng" dirty="0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7391400" y="4868863"/>
            <a:ext cx="1752600" cy="52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 algn="ctr" eaLnBrk="0" hangingPunct="0">
              <a:lnSpc>
                <a:spcPct val="100000"/>
              </a:lnSpc>
              <a:buClr>
                <a:srgbClr val="183B97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FF0000"/>
                </a:solidFill>
                <a:latin typeface="Verdana" pitchFamily="34" charset="0"/>
              </a:rPr>
              <a:t>probabilité</a:t>
            </a:r>
            <a:endParaRPr lang="en-GB" sz="1400" b="1" dirty="0">
              <a:solidFill>
                <a:srgbClr val="FF0000"/>
              </a:solidFill>
              <a:latin typeface="Verdana" pitchFamily="34" charset="0"/>
            </a:endParaRPr>
          </a:p>
          <a:p>
            <a:pPr algn="ctr" eaLnBrk="0" hangingPunct="0">
              <a:lnSpc>
                <a:spcPct val="100000"/>
              </a:lnSpc>
              <a:buClr>
                <a:srgbClr val="183B97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FF0000"/>
                </a:solidFill>
                <a:latin typeface="Verdana" pitchFamily="34" charset="0"/>
              </a:rPr>
              <a:t>d'occurrence</a:t>
            </a:r>
            <a:endParaRPr lang="en-GB" sz="1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4788024" y="2348880"/>
            <a:ext cx="1371600" cy="3124200"/>
          </a:xfrm>
          <a:prstGeom prst="rect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2195736" y="3140968"/>
            <a:ext cx="5334000" cy="838200"/>
          </a:xfrm>
          <a:prstGeom prst="rect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187624" y="1556792"/>
            <a:ext cx="899457" cy="308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eaLnBrk="0" hangingPunct="0">
              <a:lnSpc>
                <a:spcPct val="100000"/>
              </a:lnSpc>
              <a:buClr>
                <a:srgbClr val="183B97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gravité</a:t>
            </a:r>
            <a:endParaRPr lang="en-GB" sz="1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09800" y="2332038"/>
            <a:ext cx="5332413" cy="3152775"/>
            <a:chOff x="1392" y="1469"/>
            <a:chExt cx="3359" cy="1986"/>
          </a:xfrm>
        </p:grpSpPr>
        <p:sp>
          <p:nvSpPr>
            <p:cNvPr id="29729" name="Line 9"/>
            <p:cNvSpPr>
              <a:spLocks noChangeShapeType="1"/>
            </p:cNvSpPr>
            <p:nvPr/>
          </p:nvSpPr>
          <p:spPr bwMode="auto">
            <a:xfrm flipV="1">
              <a:off x="4752" y="1468"/>
              <a:ext cx="1" cy="198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0" name="Line 10"/>
            <p:cNvSpPr>
              <a:spLocks noChangeShapeType="1"/>
            </p:cNvSpPr>
            <p:nvPr/>
          </p:nvSpPr>
          <p:spPr bwMode="auto">
            <a:xfrm>
              <a:off x="1392" y="1977"/>
              <a:ext cx="3360" cy="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1" name="Line 11"/>
            <p:cNvSpPr>
              <a:spLocks noChangeShapeType="1"/>
            </p:cNvSpPr>
            <p:nvPr/>
          </p:nvSpPr>
          <p:spPr bwMode="auto">
            <a:xfrm>
              <a:off x="1392" y="2486"/>
              <a:ext cx="3360" cy="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2" name="Line 12"/>
            <p:cNvSpPr>
              <a:spLocks noChangeShapeType="1"/>
            </p:cNvSpPr>
            <p:nvPr/>
          </p:nvSpPr>
          <p:spPr bwMode="auto">
            <a:xfrm>
              <a:off x="1392" y="2948"/>
              <a:ext cx="3360" cy="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3" name="Line 13"/>
            <p:cNvSpPr>
              <a:spLocks noChangeShapeType="1"/>
            </p:cNvSpPr>
            <p:nvPr/>
          </p:nvSpPr>
          <p:spPr bwMode="auto">
            <a:xfrm flipV="1">
              <a:off x="2185" y="1468"/>
              <a:ext cx="1" cy="198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4" name="Line 14"/>
            <p:cNvSpPr>
              <a:spLocks noChangeShapeType="1"/>
            </p:cNvSpPr>
            <p:nvPr/>
          </p:nvSpPr>
          <p:spPr bwMode="auto">
            <a:xfrm flipV="1">
              <a:off x="3025" y="1468"/>
              <a:ext cx="1" cy="198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5" name="Line 15"/>
            <p:cNvSpPr>
              <a:spLocks noChangeShapeType="1"/>
            </p:cNvSpPr>
            <p:nvPr/>
          </p:nvSpPr>
          <p:spPr bwMode="auto">
            <a:xfrm flipV="1">
              <a:off x="3865" y="1468"/>
              <a:ext cx="1" cy="198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6" name="Line 16"/>
            <p:cNvSpPr>
              <a:spLocks noChangeShapeType="1"/>
            </p:cNvSpPr>
            <p:nvPr/>
          </p:nvSpPr>
          <p:spPr bwMode="auto">
            <a:xfrm>
              <a:off x="1392" y="1469"/>
              <a:ext cx="3360" cy="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09800" y="5943600"/>
            <a:ext cx="5711825" cy="577850"/>
            <a:chOff x="1392" y="3744"/>
            <a:chExt cx="3598" cy="364"/>
          </a:xfrm>
        </p:grpSpPr>
        <p:sp>
          <p:nvSpPr>
            <p:cNvPr id="29724" name="Rectangle 18"/>
            <p:cNvSpPr>
              <a:spLocks noChangeArrowheads="1"/>
            </p:cNvSpPr>
            <p:nvPr/>
          </p:nvSpPr>
          <p:spPr bwMode="auto">
            <a:xfrm>
              <a:off x="1392" y="3744"/>
              <a:ext cx="843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algn="ctr"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183B97"/>
                  </a:solidFill>
                </a:rPr>
                <a:t>très </a:t>
              </a:r>
            </a:p>
            <a:p>
              <a:pPr algn="ctr"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183B97"/>
                  </a:solidFill>
                </a:rPr>
                <a:t>improbable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377" y="3793"/>
              <a:ext cx="2613" cy="211"/>
              <a:chOff x="2377" y="3793"/>
              <a:chExt cx="2613" cy="211"/>
            </a:xfrm>
          </p:grpSpPr>
          <p:sp>
            <p:nvSpPr>
              <p:cNvPr id="29726" name="Rectangle 20"/>
              <p:cNvSpPr>
                <a:spLocks noChangeArrowheads="1"/>
              </p:cNvSpPr>
              <p:nvPr/>
            </p:nvSpPr>
            <p:spPr bwMode="auto">
              <a:xfrm>
                <a:off x="2377" y="3793"/>
                <a:ext cx="697" cy="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2160" tIns="46080" rIns="92160" bIns="4608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buClr>
                    <a:srgbClr val="183B97"/>
                  </a:buCl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>
                    <a:solidFill>
                      <a:srgbClr val="183B97"/>
                    </a:solidFill>
                  </a:rPr>
                  <a:t>improbable</a:t>
                </a:r>
              </a:p>
            </p:txBody>
          </p:sp>
          <p:sp>
            <p:nvSpPr>
              <p:cNvPr id="29727" name="Rectangle 21"/>
              <p:cNvSpPr>
                <a:spLocks noChangeArrowheads="1"/>
              </p:cNvSpPr>
              <p:nvPr/>
            </p:nvSpPr>
            <p:spPr bwMode="auto">
              <a:xfrm>
                <a:off x="3367" y="3793"/>
                <a:ext cx="565" cy="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2160" tIns="46080" rIns="92160" bIns="4608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buClr>
                    <a:srgbClr val="183B97"/>
                  </a:buCl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>
                    <a:solidFill>
                      <a:srgbClr val="183B97"/>
                    </a:solidFill>
                  </a:rPr>
                  <a:t>probable</a:t>
                </a:r>
              </a:p>
            </p:txBody>
          </p:sp>
          <p:sp>
            <p:nvSpPr>
              <p:cNvPr id="29728" name="Rectangle 22"/>
              <p:cNvSpPr>
                <a:spLocks noChangeArrowheads="1"/>
              </p:cNvSpPr>
              <p:nvPr/>
            </p:nvSpPr>
            <p:spPr bwMode="auto">
              <a:xfrm>
                <a:off x="4210" y="3793"/>
                <a:ext cx="781" cy="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2160" tIns="46080" rIns="92160" bIns="4608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buClr>
                    <a:srgbClr val="183B97"/>
                  </a:buCl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>
                    <a:solidFill>
                      <a:srgbClr val="183B97"/>
                    </a:solidFill>
                  </a:rPr>
                  <a:t>très probable</a:t>
                </a:r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5287" y="2438400"/>
            <a:ext cx="1679575" cy="3140076"/>
            <a:chOff x="249" y="1536"/>
            <a:chExt cx="1058" cy="1978"/>
          </a:xfrm>
        </p:grpSpPr>
        <p:sp>
          <p:nvSpPr>
            <p:cNvPr id="29715" name="Rectangle 24"/>
            <p:cNvSpPr>
              <a:spLocks noChangeArrowheads="1"/>
            </p:cNvSpPr>
            <p:nvPr/>
          </p:nvSpPr>
          <p:spPr bwMode="auto">
            <a:xfrm>
              <a:off x="1142" y="3225"/>
              <a:ext cx="16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2160" tIns="46080" rIns="92160" bIns="46080">
              <a:spAutoFit/>
            </a:bodyPr>
            <a:lstStyle/>
            <a:p>
              <a:pPr eaLnBrk="0" hangingPunct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9716" name="Rectangle 25"/>
            <p:cNvSpPr>
              <a:spLocks noChangeArrowheads="1"/>
            </p:cNvSpPr>
            <p:nvPr/>
          </p:nvSpPr>
          <p:spPr bwMode="auto">
            <a:xfrm>
              <a:off x="249" y="1570"/>
              <a:ext cx="697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2160" tIns="46080" rIns="92160" bIns="46080">
              <a:spAutoFit/>
            </a:bodyPr>
            <a:lstStyle/>
            <a:p>
              <a:pPr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 err="1">
                  <a:solidFill>
                    <a:srgbClr val="183B97"/>
                  </a:solidFill>
                </a:rPr>
                <a:t>très</a:t>
              </a:r>
              <a:r>
                <a:rPr lang="en-GB" dirty="0">
                  <a:solidFill>
                    <a:srgbClr val="183B97"/>
                  </a:solidFill>
                </a:rPr>
                <a:t> grave</a:t>
              </a:r>
            </a:p>
          </p:txBody>
        </p:sp>
        <p:sp>
          <p:nvSpPr>
            <p:cNvPr id="29717" name="Rectangle 26"/>
            <p:cNvSpPr>
              <a:spLocks noChangeArrowheads="1"/>
            </p:cNvSpPr>
            <p:nvPr/>
          </p:nvSpPr>
          <p:spPr bwMode="auto">
            <a:xfrm>
              <a:off x="476" y="2024"/>
              <a:ext cx="438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2160" tIns="46080" rIns="92160" bIns="46080">
              <a:spAutoFit/>
            </a:bodyPr>
            <a:lstStyle/>
            <a:p>
              <a:pPr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183B97"/>
                  </a:solidFill>
                </a:rPr>
                <a:t>grave</a:t>
              </a:r>
            </a:p>
          </p:txBody>
        </p:sp>
        <p:sp>
          <p:nvSpPr>
            <p:cNvPr id="29718" name="Rectangle 27"/>
            <p:cNvSpPr>
              <a:spLocks noChangeArrowheads="1"/>
            </p:cNvSpPr>
            <p:nvPr/>
          </p:nvSpPr>
          <p:spPr bwMode="auto">
            <a:xfrm>
              <a:off x="385" y="2478"/>
              <a:ext cx="523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2160" tIns="46080" rIns="92160" bIns="46080">
              <a:spAutoFit/>
            </a:bodyPr>
            <a:lstStyle/>
            <a:p>
              <a:pPr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 err="1">
                  <a:solidFill>
                    <a:srgbClr val="183B97"/>
                  </a:solidFill>
                </a:rPr>
                <a:t>moyen</a:t>
              </a:r>
              <a:endParaRPr lang="en-GB" dirty="0">
                <a:solidFill>
                  <a:srgbClr val="183B97"/>
                </a:solidFill>
              </a:endParaRPr>
            </a:p>
          </p:txBody>
        </p:sp>
        <p:sp>
          <p:nvSpPr>
            <p:cNvPr id="29719" name="Rectangle 28"/>
            <p:cNvSpPr>
              <a:spLocks noChangeArrowheads="1"/>
            </p:cNvSpPr>
            <p:nvPr/>
          </p:nvSpPr>
          <p:spPr bwMode="auto">
            <a:xfrm>
              <a:off x="476" y="3022"/>
              <a:ext cx="445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2160" tIns="46080" rIns="92160" bIns="46080">
              <a:spAutoFit/>
            </a:bodyPr>
            <a:lstStyle/>
            <a:p>
              <a:pPr eaLnBrk="0" hangingPunct="0">
                <a:lnSpc>
                  <a:spcPct val="100000"/>
                </a:lnSpc>
                <a:buClr>
                  <a:srgbClr val="183B97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 err="1">
                  <a:solidFill>
                    <a:srgbClr val="183B97"/>
                  </a:solidFill>
                </a:rPr>
                <a:t>faible</a:t>
              </a:r>
              <a:endParaRPr lang="en-GB" dirty="0">
                <a:solidFill>
                  <a:srgbClr val="183B97"/>
                </a:solidFill>
              </a:endParaRPr>
            </a:p>
          </p:txBody>
        </p:sp>
        <p:sp>
          <p:nvSpPr>
            <p:cNvPr id="29720" name="Oval 29"/>
            <p:cNvSpPr>
              <a:spLocks noChangeArrowheads="1"/>
            </p:cNvSpPr>
            <p:nvPr/>
          </p:nvSpPr>
          <p:spPr bwMode="auto">
            <a:xfrm>
              <a:off x="1008" y="302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9721" name="Oval 30"/>
            <p:cNvSpPr>
              <a:spLocks noChangeArrowheads="1"/>
            </p:cNvSpPr>
            <p:nvPr/>
          </p:nvSpPr>
          <p:spPr bwMode="auto">
            <a:xfrm>
              <a:off x="1008" y="254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9722" name="Oval 31"/>
            <p:cNvSpPr>
              <a:spLocks noChangeArrowheads="1"/>
            </p:cNvSpPr>
            <p:nvPr/>
          </p:nvSpPr>
          <p:spPr bwMode="auto">
            <a:xfrm>
              <a:off x="1008" y="2016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29723" name="Oval 32"/>
            <p:cNvSpPr>
              <a:spLocks noChangeArrowheads="1"/>
            </p:cNvSpPr>
            <p:nvPr/>
          </p:nvSpPr>
          <p:spPr bwMode="auto">
            <a:xfrm>
              <a:off x="1008" y="1536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590800" y="5562600"/>
            <a:ext cx="4722813" cy="455613"/>
            <a:chOff x="1632" y="3504"/>
            <a:chExt cx="2975" cy="287"/>
          </a:xfrm>
        </p:grpSpPr>
        <p:sp>
          <p:nvSpPr>
            <p:cNvPr id="29711" name="Oval 34"/>
            <p:cNvSpPr>
              <a:spLocks noChangeArrowheads="1"/>
            </p:cNvSpPr>
            <p:nvPr/>
          </p:nvSpPr>
          <p:spPr bwMode="auto">
            <a:xfrm>
              <a:off x="1632" y="350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9712" name="Oval 35"/>
            <p:cNvSpPr>
              <a:spLocks noChangeArrowheads="1"/>
            </p:cNvSpPr>
            <p:nvPr/>
          </p:nvSpPr>
          <p:spPr bwMode="auto">
            <a:xfrm>
              <a:off x="2496" y="350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9713" name="Oval 36"/>
            <p:cNvSpPr>
              <a:spLocks noChangeArrowheads="1"/>
            </p:cNvSpPr>
            <p:nvPr/>
          </p:nvSpPr>
          <p:spPr bwMode="auto">
            <a:xfrm>
              <a:off x="3408" y="350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29714" name="Oval 37"/>
            <p:cNvSpPr>
              <a:spLocks noChangeArrowheads="1"/>
            </p:cNvSpPr>
            <p:nvPr/>
          </p:nvSpPr>
          <p:spPr bwMode="auto">
            <a:xfrm>
              <a:off x="4320" y="3504"/>
              <a:ext cx="288" cy="288"/>
            </a:xfrm>
            <a:prstGeom prst="ellipse">
              <a:avLst/>
            </a:prstGeom>
            <a:solidFill>
              <a:srgbClr val="9CE157"/>
            </a:solidFill>
            <a:ln w="9360">
              <a:solidFill>
                <a:srgbClr val="000044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spcBef>
                  <a:spcPts val="3000"/>
                </a:spcBef>
                <a:buClr>
                  <a:srgbClr val="183B97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183B97"/>
                  </a:solidFill>
                  <a:latin typeface="Verdana" pitchFamily="34" charset="0"/>
                </a:rPr>
                <a:t>4</a:t>
              </a:r>
            </a:p>
          </p:txBody>
        </p:sp>
      </p:grpSp>
      <p:sp>
        <p:nvSpPr>
          <p:cNvPr id="29709" name="Rectangle 38"/>
          <p:cNvSpPr>
            <a:spLocks noChangeArrowheads="1"/>
          </p:cNvSpPr>
          <p:nvPr/>
        </p:nvSpPr>
        <p:spPr bwMode="auto">
          <a:xfrm>
            <a:off x="4788024" y="3140968"/>
            <a:ext cx="1371600" cy="838200"/>
          </a:xfrm>
          <a:prstGeom prst="rect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Flèche vers le haut 42"/>
          <p:cNvSpPr/>
          <p:nvPr/>
        </p:nvSpPr>
        <p:spPr>
          <a:xfrm>
            <a:off x="2195736" y="1628800"/>
            <a:ext cx="45719" cy="3888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 droite 46"/>
          <p:cNvSpPr/>
          <p:nvPr/>
        </p:nvSpPr>
        <p:spPr>
          <a:xfrm>
            <a:off x="2195736" y="5445224"/>
            <a:ext cx="61926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96753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>
                <a:solidFill>
                  <a:srgbClr val="FF0000"/>
                </a:solidFill>
              </a:rPr>
              <a:t>Protections collectives :</a:t>
            </a:r>
            <a:br>
              <a:rPr lang="fr-FR" sz="2400" u="sng" dirty="0">
                <a:solidFill>
                  <a:srgbClr val="FF0000"/>
                </a:solidFill>
              </a:rPr>
            </a:br>
            <a:r>
              <a:rPr lang="fr-FR" sz="2400" dirty="0"/>
              <a:t>	</a:t>
            </a:r>
            <a:r>
              <a:rPr lang="fr-FR" sz="2000" dirty="0"/>
              <a:t>* Aspiration  au dessus de chaque poste de démantèlement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* </a:t>
            </a:r>
            <a:r>
              <a:rPr lang="fr-FR" sz="2000" dirty="0"/>
              <a:t>Surveillance médicale</a:t>
            </a:r>
          </a:p>
          <a:p>
            <a:endParaRPr lang="fr-FR" sz="2000" u="sng" dirty="0" smtClean="0">
              <a:solidFill>
                <a:srgbClr val="FF0000"/>
              </a:solidFill>
            </a:endParaRPr>
          </a:p>
          <a:p>
            <a:r>
              <a:rPr lang="fr-FR" sz="2000" u="sng" dirty="0" smtClean="0">
                <a:solidFill>
                  <a:srgbClr val="FF0000"/>
                </a:solidFill>
              </a:rPr>
              <a:t>Protections individuelles :</a:t>
            </a:r>
            <a:r>
              <a:rPr lang="fr-FR" sz="2000" dirty="0" smtClean="0"/>
              <a:t>	</a:t>
            </a:r>
            <a:br>
              <a:rPr lang="fr-FR" sz="2000" dirty="0" smtClean="0"/>
            </a:br>
            <a:r>
              <a:rPr lang="fr-FR" dirty="0" smtClean="0"/>
              <a:t>Port des équipements de protections individuelles E.P.I. :</a:t>
            </a:r>
            <a:br>
              <a:rPr lang="fr-FR" dirty="0" smtClean="0"/>
            </a:br>
            <a:r>
              <a:rPr lang="fr-FR" dirty="0" smtClean="0"/>
              <a:t>	* Lunettes ou écran facial </a:t>
            </a:r>
            <a:br>
              <a:rPr lang="fr-FR" dirty="0" smtClean="0"/>
            </a:br>
            <a:r>
              <a:rPr lang="fr-FR" dirty="0" smtClean="0"/>
              <a:t>	* Gants de travail</a:t>
            </a:r>
            <a:br>
              <a:rPr lang="fr-FR" dirty="0" smtClean="0"/>
            </a:br>
            <a:r>
              <a:rPr lang="fr-FR" dirty="0" smtClean="0"/>
              <a:t>	* Vêtement de travail à manches longues</a:t>
            </a:r>
          </a:p>
          <a:p>
            <a:r>
              <a:rPr lang="fr-FR" sz="2000" dirty="0" smtClean="0"/>
              <a:t>	*</a:t>
            </a:r>
            <a:r>
              <a:rPr lang="fr-FR" dirty="0" smtClean="0"/>
              <a:t> Masque 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dirty="0" smtClean="0"/>
          </a:p>
          <a:p>
            <a:r>
              <a:rPr lang="fr-FR" sz="2000" u="sng" dirty="0" smtClean="0">
                <a:solidFill>
                  <a:srgbClr val="FF0000"/>
                </a:solidFill>
              </a:rPr>
              <a:t>Informations :</a:t>
            </a:r>
          </a:p>
          <a:p>
            <a:r>
              <a:rPr lang="fr-FR" dirty="0" smtClean="0"/>
              <a:t>	* Affiches :  - port des EPI obligatoire</a:t>
            </a:r>
          </a:p>
          <a:p>
            <a:r>
              <a:rPr lang="fr-FR" dirty="0" smtClean="0"/>
              <a:t>                                       - risques  chimiques dus à la casse des tubes cathodiques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	</a:t>
            </a:r>
            <a:r>
              <a:rPr lang="fr-FR" dirty="0"/>
              <a:t>* Balisage des zones de travail </a:t>
            </a:r>
          </a:p>
          <a:p>
            <a:endParaRPr lang="fr-FR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152400" y="260648"/>
            <a:ext cx="8991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Moyens</a:t>
            </a:r>
            <a:r>
              <a:rPr kumimoji="0" lang="en-GB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prévention</a:t>
            </a:r>
            <a:endParaRPr kumimoji="0" lang="en-GB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52400" y="0"/>
            <a:ext cx="8991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Mesures</a:t>
            </a:r>
            <a:r>
              <a:rPr kumimoji="0" lang="en-GB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prévention</a:t>
            </a:r>
            <a:r>
              <a:rPr kumimoji="0" lang="en-GB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mises</a:t>
            </a:r>
            <a:r>
              <a:rPr kumimoji="0" lang="en-GB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place </a:t>
            </a: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dans</a:t>
            </a:r>
            <a:r>
              <a:rPr kumimoji="0" lang="en-GB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8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l’entreprise</a:t>
            </a:r>
            <a:endParaRPr kumimoji="0" lang="en-GB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60232" y="1700808"/>
            <a:ext cx="2323045" cy="271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5229200"/>
            <a:ext cx="4608511" cy="134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980729"/>
            <a:ext cx="357953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2479" y="997274"/>
            <a:ext cx="258127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478</Words>
  <Application>Microsoft Office PowerPoint</Application>
  <PresentationFormat>Affichage à l'écran (4:3)</PresentationFormat>
  <Paragraphs>88</Paragraphs>
  <Slides>8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Approche par le risque</vt:lpstr>
      <vt:lpstr>Présentation entreprise </vt:lpstr>
      <vt:lpstr>Diapositive 3</vt:lpstr>
      <vt:lpstr>Diapositive 4</vt:lpstr>
      <vt:lpstr>Approche par le risque</vt:lpstr>
      <vt:lpstr>Estimation des risques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L’approche par les risques</dc:title>
  <dc:creator>MB</dc:creator>
  <cp:lastModifiedBy>UNICA</cp:lastModifiedBy>
  <cp:revision>78</cp:revision>
  <dcterms:created xsi:type="dcterms:W3CDTF">2013-12-23T09:49:02Z</dcterms:created>
  <dcterms:modified xsi:type="dcterms:W3CDTF">2015-06-01T21:26:57Z</dcterms:modified>
</cp:coreProperties>
</file>